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3" r:id="rId25"/>
    <p:sldId id="282" r:id="rId26"/>
    <p:sldId id="284" r:id="rId27"/>
    <p:sldId id="285" r:id="rId28"/>
    <p:sldId id="286" r:id="rId29"/>
    <p:sldId id="287" r:id="rId30"/>
    <p:sldId id="288" r:id="rId31"/>
    <p:sldId id="294" r:id="rId32"/>
    <p:sldId id="295" r:id="rId33"/>
    <p:sldId id="291" r:id="rId34"/>
    <p:sldId id="292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AFA"/>
    <a:srgbClr val="E4B0A0"/>
    <a:srgbClr val="F98386"/>
    <a:srgbClr val="F83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80" d="100"/>
          <a:sy n="80" d="100"/>
        </p:scale>
        <p:origin x="98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08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3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9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3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7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9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6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9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6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38AA4-8F5F-487A-AC8C-14741505C3E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853" y="-86896"/>
            <a:ext cx="2214306" cy="22296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597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r="4191"/>
          <a:stretch/>
        </p:blipFill>
        <p:spPr>
          <a:xfrm>
            <a:off x="-104504" y="0"/>
            <a:ext cx="12383590" cy="6858000"/>
          </a:xfrm>
          <a:prstGeom prst="rect">
            <a:avLst/>
          </a:prstGeom>
        </p:spPr>
      </p:pic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635552" y="1914581"/>
            <a:ext cx="9141121" cy="2317395"/>
          </a:xfrm>
          <a:custGeom>
            <a:avLst/>
            <a:gdLst>
              <a:gd name="connsiteX0" fmla="*/ 0 w 9141121"/>
              <a:gd name="connsiteY0" fmla="*/ 1158698 h 2317395"/>
              <a:gd name="connsiteX1" fmla="*/ 1158698 w 9141121"/>
              <a:gd name="connsiteY1" fmla="*/ 0 h 2317395"/>
              <a:gd name="connsiteX2" fmla="*/ 1590867 w 9141121"/>
              <a:gd name="connsiteY2" fmla="*/ 0 h 2317395"/>
              <a:gd name="connsiteX3" fmla="*/ 2227748 w 9141121"/>
              <a:gd name="connsiteY3" fmla="*/ 0 h 2317395"/>
              <a:gd name="connsiteX4" fmla="*/ 2932867 w 9141121"/>
              <a:gd name="connsiteY4" fmla="*/ 0 h 2317395"/>
              <a:gd name="connsiteX5" fmla="*/ 3569748 w 9141121"/>
              <a:gd name="connsiteY5" fmla="*/ 0 h 2317395"/>
              <a:gd name="connsiteX6" fmla="*/ 4138392 w 9141121"/>
              <a:gd name="connsiteY6" fmla="*/ 0 h 2317395"/>
              <a:gd name="connsiteX7" fmla="*/ 4570561 w 9141121"/>
              <a:gd name="connsiteY7" fmla="*/ 0 h 2317395"/>
              <a:gd name="connsiteX8" fmla="*/ 5002730 w 9141121"/>
              <a:gd name="connsiteY8" fmla="*/ 0 h 2317395"/>
              <a:gd name="connsiteX9" fmla="*/ 5571374 w 9141121"/>
              <a:gd name="connsiteY9" fmla="*/ 0 h 2317395"/>
              <a:gd name="connsiteX10" fmla="*/ 5935306 w 9141121"/>
              <a:gd name="connsiteY10" fmla="*/ 0 h 2317395"/>
              <a:gd name="connsiteX11" fmla="*/ 6435713 w 9141121"/>
              <a:gd name="connsiteY11" fmla="*/ 0 h 2317395"/>
              <a:gd name="connsiteX12" fmla="*/ 7004357 w 9141121"/>
              <a:gd name="connsiteY12" fmla="*/ 0 h 2317395"/>
              <a:gd name="connsiteX13" fmla="*/ 7982424 w 9141121"/>
              <a:gd name="connsiteY13" fmla="*/ 0 h 2317395"/>
              <a:gd name="connsiteX14" fmla="*/ 9141122 w 9141121"/>
              <a:gd name="connsiteY14" fmla="*/ 1158698 h 2317395"/>
              <a:gd name="connsiteX15" fmla="*/ 9141121 w 9141121"/>
              <a:gd name="connsiteY15" fmla="*/ 1158698 h 2317395"/>
              <a:gd name="connsiteX16" fmla="*/ 7982423 w 9141121"/>
              <a:gd name="connsiteY16" fmla="*/ 2317396 h 2317395"/>
              <a:gd name="connsiteX17" fmla="*/ 7550254 w 9141121"/>
              <a:gd name="connsiteY17" fmla="*/ 2317396 h 2317395"/>
              <a:gd name="connsiteX18" fmla="*/ 6845136 w 9141121"/>
              <a:gd name="connsiteY18" fmla="*/ 2317396 h 2317395"/>
              <a:gd name="connsiteX19" fmla="*/ 6412966 w 9141121"/>
              <a:gd name="connsiteY19" fmla="*/ 2317396 h 2317395"/>
              <a:gd name="connsiteX20" fmla="*/ 6049034 w 9141121"/>
              <a:gd name="connsiteY20" fmla="*/ 2317396 h 2317395"/>
              <a:gd name="connsiteX21" fmla="*/ 5616865 w 9141121"/>
              <a:gd name="connsiteY21" fmla="*/ 2317396 h 2317395"/>
              <a:gd name="connsiteX22" fmla="*/ 5048221 w 9141121"/>
              <a:gd name="connsiteY22" fmla="*/ 2317396 h 2317395"/>
              <a:gd name="connsiteX23" fmla="*/ 4616052 w 9141121"/>
              <a:gd name="connsiteY23" fmla="*/ 2317396 h 2317395"/>
              <a:gd name="connsiteX24" fmla="*/ 4047408 w 9141121"/>
              <a:gd name="connsiteY24" fmla="*/ 2317395 h 2317395"/>
              <a:gd name="connsiteX25" fmla="*/ 3478765 w 9141121"/>
              <a:gd name="connsiteY25" fmla="*/ 2317395 h 2317395"/>
              <a:gd name="connsiteX26" fmla="*/ 2773646 w 9141121"/>
              <a:gd name="connsiteY26" fmla="*/ 2317395 h 2317395"/>
              <a:gd name="connsiteX27" fmla="*/ 2068528 w 9141121"/>
              <a:gd name="connsiteY27" fmla="*/ 2317395 h 2317395"/>
              <a:gd name="connsiteX28" fmla="*/ 1158698 w 9141121"/>
              <a:gd name="connsiteY28" fmla="*/ 2317395 h 2317395"/>
              <a:gd name="connsiteX29" fmla="*/ 0 w 9141121"/>
              <a:gd name="connsiteY29" fmla="*/ 1158697 h 2317395"/>
              <a:gd name="connsiteX30" fmla="*/ 0 w 9141121"/>
              <a:gd name="connsiteY30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141121" h="2317395" fill="none" extrusionOk="0">
                <a:moveTo>
                  <a:pt x="0" y="1158698"/>
                </a:moveTo>
                <a:cubicBezTo>
                  <a:pt x="-21501" y="532851"/>
                  <a:pt x="515125" y="58172"/>
                  <a:pt x="1158698" y="0"/>
                </a:cubicBezTo>
                <a:cubicBezTo>
                  <a:pt x="1248976" y="-21604"/>
                  <a:pt x="1397099" y="30996"/>
                  <a:pt x="1590867" y="0"/>
                </a:cubicBezTo>
                <a:cubicBezTo>
                  <a:pt x="1784635" y="-30996"/>
                  <a:pt x="2027105" y="34867"/>
                  <a:pt x="2227748" y="0"/>
                </a:cubicBezTo>
                <a:cubicBezTo>
                  <a:pt x="2428391" y="-34867"/>
                  <a:pt x="2642448" y="6657"/>
                  <a:pt x="2932867" y="0"/>
                </a:cubicBezTo>
                <a:cubicBezTo>
                  <a:pt x="3223286" y="-6657"/>
                  <a:pt x="3350361" y="34222"/>
                  <a:pt x="3569748" y="0"/>
                </a:cubicBezTo>
                <a:cubicBezTo>
                  <a:pt x="3789135" y="-34222"/>
                  <a:pt x="3856181" y="33701"/>
                  <a:pt x="4138392" y="0"/>
                </a:cubicBezTo>
                <a:cubicBezTo>
                  <a:pt x="4420603" y="-33701"/>
                  <a:pt x="4441422" y="31066"/>
                  <a:pt x="4570561" y="0"/>
                </a:cubicBezTo>
                <a:cubicBezTo>
                  <a:pt x="4699700" y="-31066"/>
                  <a:pt x="4856579" y="9970"/>
                  <a:pt x="5002730" y="0"/>
                </a:cubicBezTo>
                <a:cubicBezTo>
                  <a:pt x="5148881" y="-9970"/>
                  <a:pt x="5374980" y="18926"/>
                  <a:pt x="5571374" y="0"/>
                </a:cubicBezTo>
                <a:cubicBezTo>
                  <a:pt x="5767768" y="-18926"/>
                  <a:pt x="5856609" y="17052"/>
                  <a:pt x="5935306" y="0"/>
                </a:cubicBezTo>
                <a:cubicBezTo>
                  <a:pt x="6014003" y="-17052"/>
                  <a:pt x="6186844" y="6463"/>
                  <a:pt x="6435713" y="0"/>
                </a:cubicBezTo>
                <a:cubicBezTo>
                  <a:pt x="6684582" y="-6463"/>
                  <a:pt x="6768576" y="55808"/>
                  <a:pt x="7004357" y="0"/>
                </a:cubicBezTo>
                <a:cubicBezTo>
                  <a:pt x="7240138" y="-55808"/>
                  <a:pt x="7750707" y="17765"/>
                  <a:pt x="7982424" y="0"/>
                </a:cubicBezTo>
                <a:cubicBezTo>
                  <a:pt x="8561730" y="56554"/>
                  <a:pt x="9220351" y="577497"/>
                  <a:pt x="9141122" y="1158698"/>
                </a:cubicBezTo>
                <a:lnTo>
                  <a:pt x="9141121" y="1158698"/>
                </a:lnTo>
                <a:cubicBezTo>
                  <a:pt x="9016913" y="1779689"/>
                  <a:pt x="8700963" y="2249858"/>
                  <a:pt x="7982423" y="2317396"/>
                </a:cubicBezTo>
                <a:cubicBezTo>
                  <a:pt x="7833969" y="2363908"/>
                  <a:pt x="7763134" y="2301539"/>
                  <a:pt x="7550254" y="2317396"/>
                </a:cubicBezTo>
                <a:cubicBezTo>
                  <a:pt x="7337374" y="2333253"/>
                  <a:pt x="7014217" y="2293911"/>
                  <a:pt x="6845136" y="2317396"/>
                </a:cubicBezTo>
                <a:cubicBezTo>
                  <a:pt x="6676055" y="2340881"/>
                  <a:pt x="6576208" y="2267363"/>
                  <a:pt x="6412966" y="2317396"/>
                </a:cubicBezTo>
                <a:cubicBezTo>
                  <a:pt x="6249724" y="2367429"/>
                  <a:pt x="6176100" y="2279702"/>
                  <a:pt x="6049034" y="2317396"/>
                </a:cubicBezTo>
                <a:cubicBezTo>
                  <a:pt x="5921968" y="2355090"/>
                  <a:pt x="5794273" y="2281051"/>
                  <a:pt x="5616865" y="2317396"/>
                </a:cubicBezTo>
                <a:cubicBezTo>
                  <a:pt x="5439457" y="2353741"/>
                  <a:pt x="5209741" y="2256606"/>
                  <a:pt x="5048221" y="2317396"/>
                </a:cubicBezTo>
                <a:cubicBezTo>
                  <a:pt x="4886701" y="2378186"/>
                  <a:pt x="4809855" y="2287494"/>
                  <a:pt x="4616052" y="2317396"/>
                </a:cubicBezTo>
                <a:cubicBezTo>
                  <a:pt x="4422249" y="2347298"/>
                  <a:pt x="4315020" y="2310071"/>
                  <a:pt x="4047408" y="2317395"/>
                </a:cubicBezTo>
                <a:cubicBezTo>
                  <a:pt x="3779796" y="2324720"/>
                  <a:pt x="3636002" y="2311435"/>
                  <a:pt x="3478765" y="2317395"/>
                </a:cubicBezTo>
                <a:cubicBezTo>
                  <a:pt x="3321528" y="2323355"/>
                  <a:pt x="3113102" y="2270082"/>
                  <a:pt x="2773646" y="2317395"/>
                </a:cubicBezTo>
                <a:cubicBezTo>
                  <a:pt x="2434190" y="2364708"/>
                  <a:pt x="2378574" y="2252525"/>
                  <a:pt x="2068528" y="2317395"/>
                </a:cubicBezTo>
                <a:cubicBezTo>
                  <a:pt x="1758482" y="2382265"/>
                  <a:pt x="1412588" y="2250019"/>
                  <a:pt x="1158698" y="2317395"/>
                </a:cubicBezTo>
                <a:cubicBezTo>
                  <a:pt x="528599" y="2351949"/>
                  <a:pt x="-169827" y="1740542"/>
                  <a:pt x="0" y="1158697"/>
                </a:cubicBezTo>
                <a:lnTo>
                  <a:pt x="0" y="1158698"/>
                </a:lnTo>
                <a:close/>
              </a:path>
              <a:path w="9141121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10772" y="-12593"/>
                  <a:pt x="1464009" y="38314"/>
                  <a:pt x="1590867" y="0"/>
                </a:cubicBezTo>
                <a:cubicBezTo>
                  <a:pt x="1717725" y="-38314"/>
                  <a:pt x="2022247" y="25766"/>
                  <a:pt x="2159511" y="0"/>
                </a:cubicBezTo>
                <a:cubicBezTo>
                  <a:pt x="2296775" y="-25766"/>
                  <a:pt x="2639095" y="67932"/>
                  <a:pt x="2796392" y="0"/>
                </a:cubicBezTo>
                <a:cubicBezTo>
                  <a:pt x="2953689" y="-67932"/>
                  <a:pt x="3017188" y="4699"/>
                  <a:pt x="3228562" y="0"/>
                </a:cubicBezTo>
                <a:cubicBezTo>
                  <a:pt x="3439936" y="-4699"/>
                  <a:pt x="3540827" y="9318"/>
                  <a:pt x="3660731" y="0"/>
                </a:cubicBezTo>
                <a:cubicBezTo>
                  <a:pt x="3780635" y="-9318"/>
                  <a:pt x="3936093" y="8993"/>
                  <a:pt x="4161137" y="0"/>
                </a:cubicBezTo>
                <a:cubicBezTo>
                  <a:pt x="4386181" y="-8993"/>
                  <a:pt x="4412347" y="21392"/>
                  <a:pt x="4525069" y="0"/>
                </a:cubicBezTo>
                <a:cubicBezTo>
                  <a:pt x="4637791" y="-21392"/>
                  <a:pt x="4952010" y="70651"/>
                  <a:pt x="5230188" y="0"/>
                </a:cubicBezTo>
                <a:cubicBezTo>
                  <a:pt x="5508366" y="-70651"/>
                  <a:pt x="5561080" y="5190"/>
                  <a:pt x="5730594" y="0"/>
                </a:cubicBezTo>
                <a:cubicBezTo>
                  <a:pt x="5900108" y="-5190"/>
                  <a:pt x="6093072" y="47498"/>
                  <a:pt x="6299238" y="0"/>
                </a:cubicBezTo>
                <a:cubicBezTo>
                  <a:pt x="6505404" y="-47498"/>
                  <a:pt x="6518175" y="41981"/>
                  <a:pt x="6663170" y="0"/>
                </a:cubicBezTo>
                <a:cubicBezTo>
                  <a:pt x="6808165" y="-41981"/>
                  <a:pt x="6866655" y="31466"/>
                  <a:pt x="7027102" y="0"/>
                </a:cubicBezTo>
                <a:cubicBezTo>
                  <a:pt x="7187549" y="-31466"/>
                  <a:pt x="7691738" y="24928"/>
                  <a:pt x="7982424" y="0"/>
                </a:cubicBezTo>
                <a:cubicBezTo>
                  <a:pt x="8490649" y="42910"/>
                  <a:pt x="9317587" y="552426"/>
                  <a:pt x="9141122" y="1158698"/>
                </a:cubicBezTo>
                <a:lnTo>
                  <a:pt x="9141121" y="1158698"/>
                </a:lnTo>
                <a:cubicBezTo>
                  <a:pt x="9097281" y="1853569"/>
                  <a:pt x="8456881" y="2332283"/>
                  <a:pt x="7982423" y="2317396"/>
                </a:cubicBezTo>
                <a:cubicBezTo>
                  <a:pt x="7738486" y="2328079"/>
                  <a:pt x="7596427" y="2274080"/>
                  <a:pt x="7277305" y="2317396"/>
                </a:cubicBezTo>
                <a:cubicBezTo>
                  <a:pt x="6958183" y="2360712"/>
                  <a:pt x="7027730" y="2297151"/>
                  <a:pt x="6845136" y="2317396"/>
                </a:cubicBezTo>
                <a:cubicBezTo>
                  <a:pt x="6662542" y="2337641"/>
                  <a:pt x="6472370" y="2285706"/>
                  <a:pt x="6276492" y="2317396"/>
                </a:cubicBezTo>
                <a:cubicBezTo>
                  <a:pt x="6080614" y="2349086"/>
                  <a:pt x="6028146" y="2274394"/>
                  <a:pt x="5912560" y="2317396"/>
                </a:cubicBezTo>
                <a:cubicBezTo>
                  <a:pt x="5796974" y="2360398"/>
                  <a:pt x="5588531" y="2249404"/>
                  <a:pt x="5275679" y="2317396"/>
                </a:cubicBezTo>
                <a:cubicBezTo>
                  <a:pt x="4962827" y="2385388"/>
                  <a:pt x="4847599" y="2242161"/>
                  <a:pt x="4570561" y="2317396"/>
                </a:cubicBezTo>
                <a:cubicBezTo>
                  <a:pt x="4293523" y="2392630"/>
                  <a:pt x="4158160" y="2282419"/>
                  <a:pt x="4001917" y="2317395"/>
                </a:cubicBezTo>
                <a:cubicBezTo>
                  <a:pt x="3845674" y="2352371"/>
                  <a:pt x="3621767" y="2273051"/>
                  <a:pt x="3433273" y="2317395"/>
                </a:cubicBezTo>
                <a:cubicBezTo>
                  <a:pt x="3244779" y="2361739"/>
                  <a:pt x="3191769" y="2317262"/>
                  <a:pt x="3069341" y="2317395"/>
                </a:cubicBezTo>
                <a:cubicBezTo>
                  <a:pt x="2946913" y="2317528"/>
                  <a:pt x="2688168" y="2247662"/>
                  <a:pt x="2364223" y="2317395"/>
                </a:cubicBezTo>
                <a:cubicBezTo>
                  <a:pt x="2040278" y="2387128"/>
                  <a:pt x="2055626" y="2286485"/>
                  <a:pt x="1863816" y="2317395"/>
                </a:cubicBezTo>
                <a:cubicBezTo>
                  <a:pt x="1672006" y="2348305"/>
                  <a:pt x="1423582" y="2270800"/>
                  <a:pt x="1158698" y="2317395"/>
                </a:cubicBezTo>
                <a:cubicBezTo>
                  <a:pt x="639673" y="2279584"/>
                  <a:pt x="-71337" y="1879745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4385957" y="1332410"/>
            <a:ext cx="3946055" cy="1332642"/>
            <a:chOff x="6371477" y="2216092"/>
            <a:chExt cx="3946055" cy="1332642"/>
          </a:xfrm>
        </p:grpSpPr>
        <p:sp>
          <p:nvSpPr>
            <p:cNvPr id="7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9" name="Nhóm 11">
            <a:extLst>
              <a:ext uri="{FF2B5EF4-FFF2-40B4-BE49-F238E27FC236}">
                <a16:creationId xmlns:a16="http://schemas.microsoft.com/office/drawing/2014/main" id="{CB42F5C4-7951-19EA-E19C-002E976E001C}"/>
              </a:ext>
            </a:extLst>
          </p:cNvPr>
          <p:cNvGrpSpPr/>
          <p:nvPr/>
        </p:nvGrpSpPr>
        <p:grpSpPr>
          <a:xfrm rot="21105784">
            <a:off x="1763045" y="2883491"/>
            <a:ext cx="2704706" cy="1209532"/>
            <a:chOff x="4279245" y="1767567"/>
            <a:chExt cx="2704706" cy="1209532"/>
          </a:xfrm>
        </p:grpSpPr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56D5054-6A53-2A62-42DC-46F055B2936B}"/>
                </a:ext>
              </a:extLst>
            </p:cNvPr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21C06E5D-D154-8AE9-7EFB-191ADB752BA8}"/>
                </a:ext>
              </a:extLst>
            </p:cNvPr>
            <p:cNvSpPr txBox="1"/>
            <p:nvPr/>
          </p:nvSpPr>
          <p:spPr>
            <a:xfrm rot="20575962">
              <a:off x="4279245" y="176756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2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486988" y="2896677"/>
            <a:ext cx="12109647" cy="1159035"/>
            <a:chOff x="4743805" y="2513042"/>
            <a:chExt cx="6819247" cy="1159035"/>
          </a:xfrm>
        </p:grpSpPr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CÁC SỐ ĐẾN 10 000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49039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S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Ế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1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264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015663"/>
            <a:chOff x="714129" y="365416"/>
            <a:chExt cx="10807317" cy="1015663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Dưới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đây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bảng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sản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phẩm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từ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chai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qua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sử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dụng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68" y="1364737"/>
            <a:ext cx="7735848" cy="18459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25504" y="3295498"/>
            <a:ext cx="11384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F83060"/>
                </a:solidFill>
              </a:rPr>
              <a:t>a) </a:t>
            </a:r>
            <a:r>
              <a:rPr lang="en-US" sz="3500" dirty="0" err="1"/>
              <a:t>Mỗi</a:t>
            </a:r>
            <a:r>
              <a:rPr lang="en-US" sz="3500" dirty="0"/>
              <a:t> </a:t>
            </a:r>
            <a:r>
              <a:rPr lang="en-US" sz="3500" dirty="0" err="1"/>
              <a:t>lớp</a:t>
            </a:r>
            <a:r>
              <a:rPr lang="en-US" sz="3500" dirty="0"/>
              <a:t> </a:t>
            </a:r>
            <a:r>
              <a:rPr lang="en-US" sz="3500" dirty="0" err="1"/>
              <a:t>đã</a:t>
            </a:r>
            <a:r>
              <a:rPr lang="en-US" sz="3500" dirty="0"/>
              <a:t> </a:t>
            </a:r>
            <a:r>
              <a:rPr lang="en-US" sz="3500" dirty="0" err="1"/>
              <a:t>làm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</a:t>
            </a:r>
            <a:r>
              <a:rPr lang="en-US" sz="3500" dirty="0" err="1"/>
              <a:t>bao</a:t>
            </a:r>
            <a:r>
              <a:rPr lang="en-US" sz="3500" dirty="0"/>
              <a:t> </a:t>
            </a:r>
            <a:r>
              <a:rPr lang="en-US" sz="3500" dirty="0" err="1"/>
              <a:t>nhiêu</a:t>
            </a:r>
            <a:r>
              <a:rPr lang="en-US" sz="3500" dirty="0"/>
              <a:t> </a:t>
            </a:r>
            <a:r>
              <a:rPr lang="en-US" sz="3500" dirty="0" err="1"/>
              <a:t>sản</a:t>
            </a:r>
            <a:r>
              <a:rPr lang="en-US" sz="3500" dirty="0"/>
              <a:t> </a:t>
            </a:r>
            <a:r>
              <a:rPr lang="en-US" sz="3500" dirty="0" err="1"/>
              <a:t>phẩm</a:t>
            </a:r>
            <a:r>
              <a:rPr lang="en-US" sz="3500" dirty="0"/>
              <a:t> </a:t>
            </a:r>
            <a:r>
              <a:rPr lang="en-US" sz="3500" dirty="0" err="1"/>
              <a:t>từng</a:t>
            </a:r>
            <a:r>
              <a:rPr lang="en-US" sz="3500" dirty="0"/>
              <a:t> </a:t>
            </a:r>
            <a:r>
              <a:rPr lang="en-US" sz="3500" dirty="0" err="1"/>
              <a:t>loại</a:t>
            </a:r>
            <a:r>
              <a:rPr lang="en-US" sz="3500" dirty="0"/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25504" y="3946715"/>
            <a:ext cx="11384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F83060"/>
                </a:solidFill>
              </a:rPr>
              <a:t>b) </a:t>
            </a:r>
            <a:r>
              <a:rPr lang="en-US" sz="3500" dirty="0" err="1"/>
              <a:t>Lớp</a:t>
            </a:r>
            <a:r>
              <a:rPr lang="en-US" sz="3500" dirty="0"/>
              <a:t> </a:t>
            </a:r>
            <a:r>
              <a:rPr lang="en-US" sz="3500" dirty="0" err="1"/>
              <a:t>nào</a:t>
            </a:r>
            <a:r>
              <a:rPr lang="en-US" sz="3500" dirty="0"/>
              <a:t> </a:t>
            </a:r>
            <a:r>
              <a:rPr lang="en-US" sz="3500" dirty="0" err="1"/>
              <a:t>làm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</a:t>
            </a:r>
            <a:r>
              <a:rPr lang="en-US" sz="3500" dirty="0" err="1"/>
              <a:t>nhiều</a:t>
            </a:r>
            <a:r>
              <a:rPr lang="en-US" sz="3500" dirty="0"/>
              <a:t> </a:t>
            </a:r>
            <a:r>
              <a:rPr lang="en-US" sz="3500" dirty="0" err="1"/>
              <a:t>hộp</a:t>
            </a:r>
            <a:r>
              <a:rPr lang="en-US" sz="3500" dirty="0"/>
              <a:t> </a:t>
            </a:r>
            <a:r>
              <a:rPr lang="en-US" sz="3500" dirty="0" err="1"/>
              <a:t>đựng</a:t>
            </a:r>
            <a:r>
              <a:rPr lang="en-US" sz="3500" dirty="0"/>
              <a:t> </a:t>
            </a:r>
            <a:r>
              <a:rPr lang="en-US" sz="3500" dirty="0" err="1"/>
              <a:t>bút</a:t>
            </a:r>
            <a:r>
              <a:rPr lang="en-US" sz="3500" dirty="0"/>
              <a:t> </a:t>
            </a:r>
            <a:r>
              <a:rPr lang="en-US" sz="3500" dirty="0" err="1"/>
              <a:t>nhất</a:t>
            </a:r>
            <a:r>
              <a:rPr lang="en-US" sz="3500" dirty="0"/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71093" y="4588627"/>
            <a:ext cx="11384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F83060"/>
                </a:solidFill>
              </a:rPr>
              <a:t>c) </a:t>
            </a:r>
            <a:r>
              <a:rPr lang="en-US" sz="3500" dirty="0" err="1"/>
              <a:t>Tổng</a:t>
            </a:r>
            <a:r>
              <a:rPr lang="en-US" sz="3500" dirty="0"/>
              <a:t> số </a:t>
            </a:r>
            <a:r>
              <a:rPr lang="en-US" sz="3500" dirty="0" err="1"/>
              <a:t>chậu</a:t>
            </a:r>
            <a:r>
              <a:rPr lang="en-US" sz="3500" dirty="0"/>
              <a:t> </a:t>
            </a:r>
            <a:r>
              <a:rPr lang="en-US" sz="3500" dirty="0" err="1"/>
              <a:t>cây</a:t>
            </a:r>
            <a:r>
              <a:rPr lang="en-US" sz="3500" dirty="0"/>
              <a:t> </a:t>
            </a:r>
            <a:r>
              <a:rPr lang="en-US" sz="3500" dirty="0" err="1"/>
              <a:t>cả</a:t>
            </a:r>
            <a:r>
              <a:rPr lang="en-US" sz="3500" dirty="0"/>
              <a:t> </a:t>
            </a:r>
            <a:r>
              <a:rPr lang="en-US" sz="3500" dirty="0" err="1"/>
              <a:t>ba</a:t>
            </a:r>
            <a:r>
              <a:rPr lang="en-US" sz="3500" dirty="0"/>
              <a:t> </a:t>
            </a:r>
            <a:r>
              <a:rPr lang="en-US" sz="3500" dirty="0" err="1"/>
              <a:t>lớp</a:t>
            </a:r>
            <a:r>
              <a:rPr lang="en-US" sz="3500" dirty="0"/>
              <a:t> </a:t>
            </a:r>
            <a:r>
              <a:rPr lang="en-US" sz="3500" dirty="0" err="1"/>
              <a:t>làm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</a:t>
            </a:r>
            <a:r>
              <a:rPr lang="en-US" sz="3500" dirty="0" err="1"/>
              <a:t>là</a:t>
            </a:r>
            <a:r>
              <a:rPr lang="en-US" sz="3500" dirty="0"/>
              <a:t> </a:t>
            </a:r>
            <a:r>
              <a:rPr lang="en-US" sz="3500" dirty="0" err="1"/>
              <a:t>bao</a:t>
            </a:r>
            <a:r>
              <a:rPr lang="en-US" sz="3500" dirty="0"/>
              <a:t> </a:t>
            </a:r>
            <a:r>
              <a:rPr lang="en-US" sz="3500" dirty="0" err="1"/>
              <a:t>nhiêu</a:t>
            </a:r>
            <a:r>
              <a:rPr lang="en-US" sz="3500" dirty="0"/>
              <a:t>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53689" y="4628163"/>
            <a:ext cx="11684621" cy="3770413"/>
            <a:chOff x="1064728" y="2694386"/>
            <a:chExt cx="11684621" cy="3770413"/>
          </a:xfrm>
        </p:grpSpPr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67451" y="3398101"/>
              <a:ext cx="88818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NHÓM ĐÔI THỰC HIỆN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22" r="50190" b="7864"/>
            <a:stretch/>
          </p:blipFill>
          <p:spPr>
            <a:xfrm>
              <a:off x="1064728" y="2694386"/>
              <a:ext cx="3501288" cy="3770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383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015663"/>
            <a:chOff x="714129" y="365416"/>
            <a:chExt cx="10807317" cy="1015663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Dưới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đây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bảng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sản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phẩm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từ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chai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qua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sử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dụng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68" y="1364737"/>
            <a:ext cx="7735848" cy="18459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25504" y="3295498"/>
            <a:ext cx="11384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F83060"/>
                </a:solidFill>
              </a:rPr>
              <a:t>a) </a:t>
            </a:r>
            <a:r>
              <a:rPr lang="en-US" sz="3500" dirty="0" err="1"/>
              <a:t>Mỗi</a:t>
            </a:r>
            <a:r>
              <a:rPr lang="en-US" sz="3500" dirty="0"/>
              <a:t> </a:t>
            </a:r>
            <a:r>
              <a:rPr lang="en-US" sz="3500" dirty="0" err="1"/>
              <a:t>lớp</a:t>
            </a:r>
            <a:r>
              <a:rPr lang="en-US" sz="3500" dirty="0"/>
              <a:t> </a:t>
            </a:r>
            <a:r>
              <a:rPr lang="en-US" sz="3500" dirty="0" err="1"/>
              <a:t>đã</a:t>
            </a:r>
            <a:r>
              <a:rPr lang="en-US" sz="3500" dirty="0"/>
              <a:t> </a:t>
            </a:r>
            <a:r>
              <a:rPr lang="en-US" sz="3500" dirty="0" err="1"/>
              <a:t>làm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</a:t>
            </a:r>
            <a:r>
              <a:rPr lang="en-US" sz="3500" dirty="0" err="1"/>
              <a:t>bao</a:t>
            </a:r>
            <a:r>
              <a:rPr lang="en-US" sz="3500" dirty="0"/>
              <a:t> </a:t>
            </a:r>
            <a:r>
              <a:rPr lang="en-US" sz="3500" dirty="0" err="1"/>
              <a:t>nhiêu</a:t>
            </a:r>
            <a:r>
              <a:rPr lang="en-US" sz="3500" dirty="0"/>
              <a:t> </a:t>
            </a:r>
            <a:r>
              <a:rPr lang="en-US" sz="3500" dirty="0" err="1"/>
              <a:t>sản</a:t>
            </a:r>
            <a:r>
              <a:rPr lang="en-US" sz="3500" dirty="0"/>
              <a:t> </a:t>
            </a:r>
            <a:r>
              <a:rPr lang="en-US" sz="3500" dirty="0" err="1"/>
              <a:t>phẩm</a:t>
            </a:r>
            <a:r>
              <a:rPr lang="en-US" sz="3500" dirty="0"/>
              <a:t> </a:t>
            </a:r>
            <a:r>
              <a:rPr lang="en-US" sz="3500" dirty="0" err="1"/>
              <a:t>từng</a:t>
            </a:r>
            <a:r>
              <a:rPr lang="en-US" sz="3500" dirty="0"/>
              <a:t> </a:t>
            </a:r>
            <a:r>
              <a:rPr lang="en-US" sz="3500" dirty="0" err="1"/>
              <a:t>loại</a:t>
            </a:r>
            <a:r>
              <a:rPr lang="en-US" sz="3500" dirty="0"/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25504" y="3946715"/>
            <a:ext cx="11384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F83060"/>
                </a:solidFill>
              </a:rPr>
              <a:t>b) </a:t>
            </a:r>
            <a:r>
              <a:rPr lang="en-US" sz="3500" dirty="0" err="1"/>
              <a:t>Lớp</a:t>
            </a:r>
            <a:r>
              <a:rPr lang="en-US" sz="3500" dirty="0"/>
              <a:t> </a:t>
            </a:r>
            <a:r>
              <a:rPr lang="en-US" sz="3500" dirty="0" err="1"/>
              <a:t>nào</a:t>
            </a:r>
            <a:r>
              <a:rPr lang="en-US" sz="3500" dirty="0"/>
              <a:t> </a:t>
            </a:r>
            <a:r>
              <a:rPr lang="en-US" sz="3500" dirty="0" err="1"/>
              <a:t>làm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</a:t>
            </a:r>
            <a:r>
              <a:rPr lang="en-US" sz="3500" dirty="0" err="1"/>
              <a:t>nhiều</a:t>
            </a:r>
            <a:r>
              <a:rPr lang="en-US" sz="3500" dirty="0"/>
              <a:t> </a:t>
            </a:r>
            <a:r>
              <a:rPr lang="en-US" sz="3500" dirty="0" err="1"/>
              <a:t>hộp</a:t>
            </a:r>
            <a:r>
              <a:rPr lang="en-US" sz="3500" dirty="0"/>
              <a:t> </a:t>
            </a:r>
            <a:r>
              <a:rPr lang="en-US" sz="3500" dirty="0" err="1"/>
              <a:t>đựng</a:t>
            </a:r>
            <a:r>
              <a:rPr lang="en-US" sz="3500" dirty="0"/>
              <a:t> </a:t>
            </a:r>
            <a:r>
              <a:rPr lang="en-US" sz="3500" dirty="0" err="1"/>
              <a:t>bút</a:t>
            </a:r>
            <a:r>
              <a:rPr lang="en-US" sz="3500" dirty="0"/>
              <a:t> </a:t>
            </a:r>
            <a:r>
              <a:rPr lang="en-US" sz="3500" dirty="0" err="1"/>
              <a:t>nhất</a:t>
            </a:r>
            <a:r>
              <a:rPr lang="en-US" sz="3500" dirty="0"/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71093" y="4588627"/>
            <a:ext cx="11384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F83060"/>
                </a:solidFill>
              </a:rPr>
              <a:t>c) </a:t>
            </a:r>
            <a:r>
              <a:rPr lang="en-US" sz="3500" dirty="0" err="1"/>
              <a:t>Tổng</a:t>
            </a:r>
            <a:r>
              <a:rPr lang="en-US" sz="3500" dirty="0"/>
              <a:t> số </a:t>
            </a:r>
            <a:r>
              <a:rPr lang="en-US" sz="3500" dirty="0" err="1"/>
              <a:t>chậu</a:t>
            </a:r>
            <a:r>
              <a:rPr lang="en-US" sz="3500" dirty="0"/>
              <a:t> </a:t>
            </a:r>
            <a:r>
              <a:rPr lang="en-US" sz="3500" dirty="0" err="1"/>
              <a:t>cây</a:t>
            </a:r>
            <a:r>
              <a:rPr lang="en-US" sz="3500" dirty="0"/>
              <a:t> </a:t>
            </a:r>
            <a:r>
              <a:rPr lang="en-US" sz="3500" dirty="0" err="1"/>
              <a:t>cả</a:t>
            </a:r>
            <a:r>
              <a:rPr lang="en-US" sz="3500" dirty="0"/>
              <a:t> </a:t>
            </a:r>
            <a:r>
              <a:rPr lang="en-US" sz="3500" dirty="0" err="1"/>
              <a:t>ba</a:t>
            </a:r>
            <a:r>
              <a:rPr lang="en-US" sz="3500" dirty="0"/>
              <a:t> </a:t>
            </a:r>
            <a:r>
              <a:rPr lang="en-US" sz="3500" dirty="0" err="1"/>
              <a:t>lớp</a:t>
            </a:r>
            <a:r>
              <a:rPr lang="en-US" sz="3500" dirty="0"/>
              <a:t> </a:t>
            </a:r>
            <a:r>
              <a:rPr lang="en-US" sz="3500" dirty="0" err="1"/>
              <a:t>làm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</a:t>
            </a:r>
            <a:r>
              <a:rPr lang="en-US" sz="3500" dirty="0" err="1"/>
              <a:t>là</a:t>
            </a:r>
            <a:r>
              <a:rPr lang="en-US" sz="3500" dirty="0"/>
              <a:t> </a:t>
            </a:r>
            <a:r>
              <a:rPr lang="en-US" sz="3500" dirty="0" err="1"/>
              <a:t>bao</a:t>
            </a:r>
            <a:r>
              <a:rPr lang="en-US" sz="3500" dirty="0"/>
              <a:t> </a:t>
            </a:r>
            <a:r>
              <a:rPr lang="en-US" sz="3500" dirty="0" err="1"/>
              <a:t>nhiêu</a:t>
            </a:r>
            <a:r>
              <a:rPr lang="en-US" sz="3500" dirty="0"/>
              <a:t>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53689" y="4628163"/>
            <a:ext cx="11684621" cy="3770413"/>
            <a:chOff x="1064728" y="2694386"/>
            <a:chExt cx="11684621" cy="3770413"/>
          </a:xfrm>
        </p:grpSpPr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67451" y="3398101"/>
              <a:ext cx="88818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9838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NHÓM ĐÔI TRÌNH BÀY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22" r="50190" b="7864"/>
            <a:stretch/>
          </p:blipFill>
          <p:spPr>
            <a:xfrm>
              <a:off x="1064728" y="2694386"/>
              <a:ext cx="3501288" cy="3770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4751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015663"/>
            <a:chOff x="714129" y="365416"/>
            <a:chExt cx="10807317" cy="1015663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Dưới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đây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bảng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sản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phẩm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từ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chai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qua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sử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dụng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68" y="1364737"/>
            <a:ext cx="7735848" cy="18459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25504" y="3295498"/>
            <a:ext cx="11384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F83060"/>
                </a:solidFill>
              </a:rPr>
              <a:t>a) </a:t>
            </a:r>
            <a:r>
              <a:rPr lang="en-US" sz="3500" dirty="0" err="1"/>
              <a:t>Mỗi</a:t>
            </a:r>
            <a:r>
              <a:rPr lang="en-US" sz="3500" dirty="0"/>
              <a:t> </a:t>
            </a:r>
            <a:r>
              <a:rPr lang="en-US" sz="3500" dirty="0" err="1"/>
              <a:t>lớp</a:t>
            </a:r>
            <a:r>
              <a:rPr lang="en-US" sz="3500" dirty="0"/>
              <a:t> </a:t>
            </a:r>
            <a:r>
              <a:rPr lang="en-US" sz="3500" dirty="0" err="1"/>
              <a:t>đã</a:t>
            </a:r>
            <a:r>
              <a:rPr lang="en-US" sz="3500" dirty="0"/>
              <a:t> </a:t>
            </a:r>
            <a:r>
              <a:rPr lang="en-US" sz="3500" dirty="0" err="1"/>
              <a:t>làm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</a:t>
            </a:r>
            <a:r>
              <a:rPr lang="en-US" sz="3500" dirty="0" err="1"/>
              <a:t>bao</a:t>
            </a:r>
            <a:r>
              <a:rPr lang="en-US" sz="3500" dirty="0"/>
              <a:t> </a:t>
            </a:r>
            <a:r>
              <a:rPr lang="en-US" sz="3500" dirty="0" err="1"/>
              <a:t>nhiêu</a:t>
            </a:r>
            <a:r>
              <a:rPr lang="en-US" sz="3500" dirty="0"/>
              <a:t> </a:t>
            </a:r>
            <a:r>
              <a:rPr lang="en-US" sz="3500" dirty="0" err="1"/>
              <a:t>sản</a:t>
            </a:r>
            <a:r>
              <a:rPr lang="en-US" sz="3500" dirty="0"/>
              <a:t> </a:t>
            </a:r>
            <a:r>
              <a:rPr lang="en-US" sz="3500" dirty="0" err="1"/>
              <a:t>phẩm</a:t>
            </a:r>
            <a:r>
              <a:rPr lang="en-US" sz="3500" dirty="0"/>
              <a:t> </a:t>
            </a:r>
            <a:r>
              <a:rPr lang="en-US" sz="3500" dirty="0" err="1"/>
              <a:t>từng</a:t>
            </a:r>
            <a:r>
              <a:rPr lang="en-US" sz="3500" dirty="0"/>
              <a:t> </a:t>
            </a:r>
            <a:r>
              <a:rPr lang="en-US" sz="3500" dirty="0" err="1"/>
              <a:t>loại</a:t>
            </a:r>
            <a:r>
              <a:rPr lang="en-US" sz="3500" dirty="0"/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09303" y="3926440"/>
            <a:ext cx="91456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Lớp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3A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5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chậu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cây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7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hộp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đựng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bút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09301" y="4607684"/>
            <a:ext cx="914568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Lớp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3B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8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chậu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cây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6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hộp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đựng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bút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09301" y="5303315"/>
            <a:ext cx="914568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Lớp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3C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7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chậu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cây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8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hộp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đựng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bút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1" t="951" r="9358" b="21569"/>
          <a:stretch/>
        </p:blipFill>
        <p:spPr>
          <a:xfrm>
            <a:off x="8810516" y="4607684"/>
            <a:ext cx="3586025" cy="25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59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015663"/>
            <a:chOff x="714129" y="365416"/>
            <a:chExt cx="10807317" cy="1015663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Dưới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đây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bảng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sản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phẩm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từ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chai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qua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sử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dụng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68" y="1364737"/>
            <a:ext cx="7735848" cy="18459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25504" y="3295498"/>
            <a:ext cx="11384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F83060"/>
                </a:solidFill>
              </a:rPr>
              <a:t>b) </a:t>
            </a:r>
            <a:r>
              <a:rPr lang="en-US" sz="3500" dirty="0" err="1"/>
              <a:t>Lớp</a:t>
            </a:r>
            <a:r>
              <a:rPr lang="en-US" sz="3500" dirty="0"/>
              <a:t> </a:t>
            </a:r>
            <a:r>
              <a:rPr lang="en-US" sz="3500" dirty="0" err="1"/>
              <a:t>nào</a:t>
            </a:r>
            <a:r>
              <a:rPr lang="en-US" sz="3500" dirty="0"/>
              <a:t> </a:t>
            </a:r>
            <a:r>
              <a:rPr lang="en-US" sz="3500" dirty="0" err="1"/>
              <a:t>làm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</a:t>
            </a:r>
            <a:r>
              <a:rPr lang="en-US" sz="3500" dirty="0" err="1"/>
              <a:t>nhiều</a:t>
            </a:r>
            <a:r>
              <a:rPr lang="en-US" sz="3500" dirty="0"/>
              <a:t> </a:t>
            </a:r>
            <a:r>
              <a:rPr lang="en-US" sz="3500" dirty="0" err="1"/>
              <a:t>hộp</a:t>
            </a:r>
            <a:r>
              <a:rPr lang="en-US" sz="3500" dirty="0"/>
              <a:t> </a:t>
            </a:r>
            <a:r>
              <a:rPr lang="en-US" sz="3500" dirty="0" err="1"/>
              <a:t>đựng</a:t>
            </a:r>
            <a:r>
              <a:rPr lang="en-US" sz="3500" dirty="0"/>
              <a:t> </a:t>
            </a:r>
            <a:r>
              <a:rPr lang="en-US" sz="3500" dirty="0" err="1"/>
              <a:t>bút</a:t>
            </a:r>
            <a:r>
              <a:rPr lang="en-US" sz="3500" dirty="0"/>
              <a:t> </a:t>
            </a:r>
            <a:r>
              <a:rPr lang="en-US" sz="3500" dirty="0" err="1"/>
              <a:t>nhất</a:t>
            </a:r>
            <a:r>
              <a:rPr lang="en-US" sz="3500" dirty="0"/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09302" y="3926440"/>
            <a:ext cx="1024834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Lớp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3C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nhiều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hộp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bút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nhất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(8 &gt; 7; 8 &gt; 6).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1" t="951" r="9358" b="21569"/>
          <a:stretch/>
        </p:blipFill>
        <p:spPr>
          <a:xfrm>
            <a:off x="8685503" y="4430711"/>
            <a:ext cx="3811257" cy="27427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71093" y="4588627"/>
            <a:ext cx="11384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F83060"/>
                </a:solidFill>
              </a:rPr>
              <a:t>c) </a:t>
            </a:r>
            <a:r>
              <a:rPr lang="en-US" sz="3500" dirty="0" err="1"/>
              <a:t>Tổng</a:t>
            </a:r>
            <a:r>
              <a:rPr lang="en-US" sz="3500" dirty="0"/>
              <a:t> số </a:t>
            </a:r>
            <a:r>
              <a:rPr lang="en-US" sz="3500" dirty="0" err="1"/>
              <a:t>chậu</a:t>
            </a:r>
            <a:r>
              <a:rPr lang="en-US" sz="3500" dirty="0"/>
              <a:t> </a:t>
            </a:r>
            <a:r>
              <a:rPr lang="en-US" sz="3500" dirty="0" err="1"/>
              <a:t>cây</a:t>
            </a:r>
            <a:r>
              <a:rPr lang="en-US" sz="3500" dirty="0"/>
              <a:t> </a:t>
            </a:r>
            <a:r>
              <a:rPr lang="en-US" sz="3500" dirty="0" err="1"/>
              <a:t>cả</a:t>
            </a:r>
            <a:r>
              <a:rPr lang="en-US" sz="3500" dirty="0"/>
              <a:t> </a:t>
            </a:r>
            <a:r>
              <a:rPr lang="en-US" sz="3500" dirty="0" err="1"/>
              <a:t>ba</a:t>
            </a:r>
            <a:r>
              <a:rPr lang="en-US" sz="3500" dirty="0"/>
              <a:t> </a:t>
            </a:r>
            <a:r>
              <a:rPr lang="en-US" sz="3500" dirty="0" err="1"/>
              <a:t>lớp</a:t>
            </a:r>
            <a:r>
              <a:rPr lang="en-US" sz="3500" dirty="0"/>
              <a:t> </a:t>
            </a:r>
            <a:r>
              <a:rPr lang="en-US" sz="3500" dirty="0" err="1"/>
              <a:t>làm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</a:t>
            </a:r>
            <a:r>
              <a:rPr lang="en-US" sz="3500" dirty="0" err="1"/>
              <a:t>là</a:t>
            </a:r>
            <a:r>
              <a:rPr lang="en-US" sz="3500" dirty="0"/>
              <a:t> </a:t>
            </a:r>
            <a:r>
              <a:rPr lang="en-US" sz="3500" dirty="0" err="1"/>
              <a:t>bao</a:t>
            </a:r>
            <a:r>
              <a:rPr lang="en-US" sz="3500" dirty="0"/>
              <a:t> </a:t>
            </a:r>
            <a:r>
              <a:rPr lang="en-US" sz="3500" dirty="0" err="1"/>
              <a:t>nhiêu</a:t>
            </a:r>
            <a:r>
              <a:rPr lang="en-US" sz="3500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09302" y="5161362"/>
            <a:ext cx="83030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Tổng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số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chậu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cây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cả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ba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lớp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62860" y="5783541"/>
            <a:ext cx="44341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5 + 8 + 7 = 20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chậu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</a:rPr>
              <a:t>cây</a:t>
            </a:r>
            <a:endParaRPr lang="en-US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25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15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1" t="951" r="9358" b="21569"/>
          <a:stretch/>
        </p:blipFill>
        <p:spPr>
          <a:xfrm>
            <a:off x="8256713" y="4122135"/>
            <a:ext cx="4240047" cy="3051336"/>
          </a:xfrm>
          <a:prstGeom prst="rect">
            <a:avLst/>
          </a:prstGeom>
        </p:spPr>
      </p:pic>
      <p:grpSp>
        <p:nvGrpSpPr>
          <p:cNvPr id="16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731939" y="186290"/>
            <a:ext cx="10728121" cy="1477329"/>
            <a:chOff x="3666356" y="4573199"/>
            <a:chExt cx="4280542" cy="1477329"/>
          </a:xfrm>
        </p:grpSpPr>
        <p:sp>
          <p:nvSpPr>
            <p:cNvPr id="17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Lợi</a:t>
              </a:r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ích</a:t>
              </a:r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của</a:t>
              </a:r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việc</a:t>
              </a:r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tái</a:t>
              </a:r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chế</a:t>
              </a:r>
              <a:endParaRPr lang="en-US" sz="9000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0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73199"/>
              <a:ext cx="428054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Lợi</a:t>
              </a:r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ích</a:t>
              </a:r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của</a:t>
              </a:r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việc</a:t>
              </a:r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tái</a:t>
              </a:r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chế</a:t>
              </a:r>
              <a:endParaRPr lang="en-US" sz="9000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31939" y="1581383"/>
            <a:ext cx="3006343" cy="6980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chemeClr val="accent6">
                    <a:lumMod val="75000"/>
                  </a:schemeClr>
                </a:solidFill>
              </a:rPr>
              <a:t>Tái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6">
                    <a:lumMod val="75000"/>
                  </a:schemeClr>
                </a:solidFill>
              </a:rPr>
              <a:t>chế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6">
                    <a:lumMod val="75000"/>
                  </a:schemeClr>
                </a:solidFill>
              </a:rPr>
              <a:t>giúp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89465" y="2187679"/>
            <a:ext cx="435147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+ Giảm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</a:rPr>
              <a:t>rác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</a:rPr>
              <a:t>thải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89465" y="2818621"/>
            <a:ext cx="435147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+ Giảm ô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</a:rPr>
              <a:t>nhiễm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89465" y="3453720"/>
            <a:ext cx="43514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+ T</a:t>
            </a:r>
            <a:r>
              <a:rPr lang="vi-VN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iết kiệm nhiên liệu, năng lượng hơn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89465" y="4623271"/>
            <a:ext cx="529277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B</a:t>
            </a:r>
            <a:r>
              <a:rPr lang="vi-VN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ảo vệ nguồn thực phẩm, các sinh vật trên trái đất và môi trường sinh thái</a:t>
            </a:r>
            <a:endParaRPr lang="en-US" sz="35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943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12969 -0.28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-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938992"/>
            <a:chOff x="714129" y="365416"/>
            <a:chExt cx="10807317" cy="1938992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Trong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năm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có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36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tham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Các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bạn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tính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: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1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2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bánh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và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5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Hãy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thức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cần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chuẩn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bị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cho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940036"/>
              </p:ext>
            </p:extLst>
          </p:nvPr>
        </p:nvGraphicFramePr>
        <p:xfrm>
          <a:off x="1603851" y="2259759"/>
          <a:ext cx="9747772" cy="170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43">
                  <a:extLst>
                    <a:ext uri="{9D8B030D-6E8A-4147-A177-3AD203B41FA5}">
                      <a16:colId xmlns:a16="http://schemas.microsoft.com/office/drawing/2014/main" val="539362608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3923093075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945531603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2880246201"/>
                    </a:ext>
                  </a:extLst>
                </a:gridCol>
              </a:tblGrid>
              <a:tr h="8623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Chuối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Bánh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endParaRPr lang="en-US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5942"/>
                  </a:ext>
                </a:extLst>
              </a:tr>
              <a:tr h="7638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9561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954534" y="4041739"/>
            <a:ext cx="8397089" cy="24857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500" dirty="0" err="1"/>
              <a:t>Để</a:t>
            </a:r>
            <a:r>
              <a:rPr lang="en-US" sz="3500" dirty="0"/>
              <a:t> </a:t>
            </a:r>
            <a:r>
              <a:rPr lang="en-US" sz="3500" dirty="0" err="1"/>
              <a:t>tìm</a:t>
            </a:r>
            <a:r>
              <a:rPr lang="en-US" sz="3500" dirty="0"/>
              <a:t> </a:t>
            </a:r>
            <a:r>
              <a:rPr lang="en-US" sz="3500" dirty="0" err="1"/>
              <a:t>hiểu</a:t>
            </a:r>
            <a:r>
              <a:rPr lang="en-US" sz="3500" dirty="0"/>
              <a:t> về số </a:t>
            </a:r>
            <a:r>
              <a:rPr lang="en-US" sz="3500" dirty="0" err="1"/>
              <a:t>lượng</a:t>
            </a:r>
            <a:r>
              <a:rPr lang="en-US" sz="3500" dirty="0"/>
              <a:t> </a:t>
            </a:r>
            <a:r>
              <a:rPr lang="en-US" sz="3500" dirty="0" err="1"/>
              <a:t>thức</a:t>
            </a:r>
            <a:r>
              <a:rPr lang="en-US" sz="3500" dirty="0"/>
              <a:t> </a:t>
            </a:r>
            <a:r>
              <a:rPr lang="en-US" sz="3500" dirty="0" err="1"/>
              <a:t>ăn</a:t>
            </a:r>
            <a:r>
              <a:rPr lang="en-US" sz="3500" dirty="0"/>
              <a:t>, </a:t>
            </a:r>
            <a:r>
              <a:rPr lang="en-US" sz="3500" dirty="0" err="1"/>
              <a:t>chuẩn</a:t>
            </a:r>
            <a:r>
              <a:rPr lang="en-US" sz="3500" dirty="0"/>
              <a:t> </a:t>
            </a:r>
            <a:r>
              <a:rPr lang="en-US" sz="3500" dirty="0" err="1"/>
              <a:t>bị</a:t>
            </a:r>
            <a:r>
              <a:rPr lang="en-US" sz="3500" dirty="0"/>
              <a:t> </a:t>
            </a:r>
            <a:r>
              <a:rPr lang="en-US" sz="3500" dirty="0" err="1"/>
              <a:t>cho</a:t>
            </a:r>
            <a:r>
              <a:rPr lang="en-US" sz="3500" dirty="0"/>
              <a:t> </a:t>
            </a:r>
            <a:r>
              <a:rPr lang="en-US" sz="3500" dirty="0" err="1"/>
              <a:t>buổi</a:t>
            </a:r>
            <a:r>
              <a:rPr lang="en-US" sz="3500" dirty="0"/>
              <a:t> </a:t>
            </a:r>
            <a:r>
              <a:rPr lang="en-US" sz="3500" dirty="0" err="1"/>
              <a:t>liên</a:t>
            </a:r>
            <a:r>
              <a:rPr lang="en-US" sz="3500" dirty="0"/>
              <a:t> </a:t>
            </a:r>
            <a:r>
              <a:rPr lang="en-US" sz="3500" dirty="0" err="1"/>
              <a:t>hoan</a:t>
            </a:r>
            <a:r>
              <a:rPr lang="en-US" sz="3500" dirty="0"/>
              <a:t> </a:t>
            </a:r>
            <a:r>
              <a:rPr lang="en-US" sz="3500" dirty="0" err="1"/>
              <a:t>cuối</a:t>
            </a:r>
            <a:r>
              <a:rPr lang="en-US" sz="3500" dirty="0"/>
              <a:t> </a:t>
            </a:r>
            <a:r>
              <a:rPr lang="en-US" sz="3500" dirty="0" err="1"/>
              <a:t>năm</a:t>
            </a:r>
            <a:r>
              <a:rPr lang="en-US" sz="3500" dirty="0"/>
              <a:t>, </a:t>
            </a:r>
            <a:r>
              <a:rPr lang="en-US" sz="3500" dirty="0" err="1"/>
              <a:t>các</a:t>
            </a:r>
            <a:r>
              <a:rPr lang="en-US" sz="3500" dirty="0"/>
              <a:t> </a:t>
            </a:r>
            <a:r>
              <a:rPr lang="en-US" sz="3500" dirty="0" err="1"/>
              <a:t>bạn</a:t>
            </a:r>
            <a:r>
              <a:rPr lang="en-US" sz="3500" dirty="0"/>
              <a:t> </a:t>
            </a:r>
            <a:r>
              <a:rPr lang="en-US" sz="3500" dirty="0" err="1"/>
              <a:t>lớp</a:t>
            </a:r>
            <a:r>
              <a:rPr lang="en-US" sz="3500" dirty="0"/>
              <a:t> 3D </a:t>
            </a:r>
            <a:r>
              <a:rPr lang="en-US" sz="3500" b="1" dirty="0" err="1"/>
              <a:t>thống</a:t>
            </a:r>
            <a:r>
              <a:rPr lang="en-US" sz="3500" b="1" dirty="0"/>
              <a:t> </a:t>
            </a:r>
            <a:r>
              <a:rPr lang="en-US" sz="3500" b="1" dirty="0" err="1"/>
              <a:t>kê</a:t>
            </a:r>
            <a:r>
              <a:rPr lang="en-US" sz="3500" b="1" dirty="0"/>
              <a:t> </a:t>
            </a:r>
            <a:r>
              <a:rPr lang="en-US" sz="3500" dirty="0" err="1"/>
              <a:t>và</a:t>
            </a:r>
            <a:r>
              <a:rPr lang="en-US" sz="3500" dirty="0"/>
              <a:t> </a:t>
            </a:r>
            <a:r>
              <a:rPr lang="en-US" sz="3500" dirty="0" err="1"/>
              <a:t>thể</a:t>
            </a:r>
            <a:r>
              <a:rPr lang="en-US" sz="3500" dirty="0"/>
              <a:t> </a:t>
            </a:r>
            <a:r>
              <a:rPr lang="en-US" sz="3500" dirty="0" err="1"/>
              <a:t>hiện</a:t>
            </a:r>
            <a:r>
              <a:rPr lang="en-US" sz="3500" dirty="0"/>
              <a:t> qua </a:t>
            </a:r>
            <a:r>
              <a:rPr lang="en-US" sz="3500" dirty="0" err="1"/>
              <a:t>bảng</a:t>
            </a:r>
            <a:r>
              <a:rPr lang="en-US" sz="3500" dirty="0"/>
              <a:t> </a:t>
            </a:r>
            <a:r>
              <a:rPr lang="en-US" sz="3500" dirty="0" err="1"/>
              <a:t>thống</a:t>
            </a:r>
            <a:r>
              <a:rPr lang="en-US" sz="3500" dirty="0"/>
              <a:t> </a:t>
            </a:r>
            <a:r>
              <a:rPr lang="en-US" sz="3500" dirty="0" err="1"/>
              <a:t>kê</a:t>
            </a:r>
            <a:r>
              <a:rPr lang="en-US" sz="3500" dirty="0"/>
              <a:t> số </a:t>
            </a:r>
            <a:r>
              <a:rPr lang="en-US" sz="3500" dirty="0" err="1"/>
              <a:t>liệu</a:t>
            </a:r>
            <a:r>
              <a:rPr lang="en-US" sz="3500" dirty="0"/>
              <a:t> </a:t>
            </a:r>
            <a:r>
              <a:rPr lang="en-US" sz="3500" dirty="0" err="1"/>
              <a:t>trên</a:t>
            </a:r>
            <a:r>
              <a:rPr lang="en-US" sz="3500" dirty="0"/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36" b="89602" l="4053" r="49944">
                        <a14:foregroundMark x1="40976" y1="31668" x2="41689" y2="31668"/>
                        <a14:foregroundMark x1="6454" y1="48751" x2="7205" y2="49359"/>
                        <a14:foregroundMark x1="8780" y1="61377" x2="8780" y2="61377"/>
                        <a14:foregroundMark x1="41313" y1="23160" x2="41313" y2="23160"/>
                        <a14:backgroundMark x1="35122" y1="83457" x2="32083" y2="8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" t="-2973" r="48963" b="7887"/>
          <a:stretch/>
        </p:blipFill>
        <p:spPr>
          <a:xfrm>
            <a:off x="-342588" y="2929811"/>
            <a:ext cx="3851955" cy="40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4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21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938992"/>
            <a:chOff x="714129" y="365416"/>
            <a:chExt cx="10807317" cy="1938992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Trong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năm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có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36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tham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Các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bạn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tính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: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1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2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bánh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và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5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Hãy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thức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cần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chuẩn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bị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cho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03851" y="2259759"/>
          <a:ext cx="9747772" cy="170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43">
                  <a:extLst>
                    <a:ext uri="{9D8B030D-6E8A-4147-A177-3AD203B41FA5}">
                      <a16:colId xmlns:a16="http://schemas.microsoft.com/office/drawing/2014/main" val="539362608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3923093075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945531603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2880246201"/>
                    </a:ext>
                  </a:extLst>
                </a:gridCol>
              </a:tblGrid>
              <a:tr h="8623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Chuối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Bánh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endParaRPr lang="en-US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5942"/>
                  </a:ext>
                </a:extLst>
              </a:tr>
              <a:tr h="7638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9561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850558" y="4126939"/>
            <a:ext cx="7392294" cy="1464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+ </a:t>
            </a:r>
            <a:r>
              <a:rPr lang="en-US" sz="4000" dirty="0" err="1"/>
              <a:t>Bảng</a:t>
            </a:r>
            <a:r>
              <a:rPr lang="en-US" sz="4000" dirty="0"/>
              <a:t> </a:t>
            </a:r>
            <a:r>
              <a:rPr lang="en-US" sz="4000" dirty="0" err="1"/>
              <a:t>thống</a:t>
            </a:r>
            <a:r>
              <a:rPr lang="en-US" sz="4000" dirty="0"/>
              <a:t> </a:t>
            </a:r>
            <a:r>
              <a:rPr lang="en-US" sz="4000" dirty="0" err="1"/>
              <a:t>kê</a:t>
            </a:r>
            <a:r>
              <a:rPr lang="en-US" sz="4000" dirty="0"/>
              <a:t> </a:t>
            </a:r>
            <a:r>
              <a:rPr lang="en-US" sz="4000" dirty="0" err="1"/>
              <a:t>này</a:t>
            </a:r>
            <a:r>
              <a:rPr lang="en-US" sz="4000" dirty="0"/>
              <a:t> </a:t>
            </a:r>
            <a:r>
              <a:rPr lang="en-US" sz="4000" dirty="0" err="1"/>
              <a:t>gồm</a:t>
            </a:r>
            <a:r>
              <a:rPr lang="en-US" sz="4000" dirty="0"/>
              <a:t> </a:t>
            </a:r>
            <a:r>
              <a:rPr lang="en-US" sz="4000" dirty="0" err="1"/>
              <a:t>mấy</a:t>
            </a:r>
            <a:r>
              <a:rPr lang="en-US" sz="4000" dirty="0"/>
              <a:t> </a:t>
            </a:r>
            <a:r>
              <a:rPr lang="en-US" sz="4000" dirty="0" err="1"/>
              <a:t>hàng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mấy</a:t>
            </a:r>
            <a:r>
              <a:rPr lang="en-US" sz="4000" dirty="0"/>
              <a:t> </a:t>
            </a:r>
            <a:r>
              <a:rPr lang="en-US" sz="4000" dirty="0" err="1"/>
              <a:t>cột</a:t>
            </a:r>
            <a:r>
              <a:rPr lang="en-US" sz="40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093686" y="5704356"/>
            <a:ext cx="4384051" cy="7831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Gồm</a:t>
            </a:r>
            <a:r>
              <a:rPr lang="en-US" sz="4000" dirty="0"/>
              <a:t> 2 </a:t>
            </a:r>
            <a:r>
              <a:rPr lang="en-US" sz="4000" dirty="0" err="1"/>
              <a:t>hàng</a:t>
            </a:r>
            <a:r>
              <a:rPr lang="en-US" sz="4000" dirty="0"/>
              <a:t>, 4 </a:t>
            </a:r>
            <a:r>
              <a:rPr lang="en-US" sz="4000" dirty="0" err="1"/>
              <a:t>cột</a:t>
            </a:r>
            <a:r>
              <a:rPr lang="en-US" sz="4000" dirty="0"/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073858" y="3943398"/>
            <a:ext cx="3551984" cy="2697006"/>
            <a:chOff x="8073858" y="3943398"/>
            <a:chExt cx="3551984" cy="26970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2157" l="1313" r="30769"/>
                      </a14:imgEffect>
                    </a14:imgLayer>
                  </a14:imgProps>
                </a:ext>
              </a:extLst>
            </a:blip>
            <a:srcRect t="1584" r="67356"/>
            <a:stretch/>
          </p:blipFill>
          <p:spPr>
            <a:xfrm rot="20698352" flipH="1">
              <a:off x="8073858" y="3943398"/>
              <a:ext cx="2567155" cy="18514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55" b="87795" l="38131" r="64246"/>
                      </a14:imgEffect>
                    </a14:imgLayer>
                  </a14:imgProps>
                </a:ext>
              </a:extLst>
            </a:blip>
            <a:srcRect l="34867" t="-867" r="32489" b="2450"/>
            <a:stretch/>
          </p:blipFill>
          <p:spPr>
            <a:xfrm>
              <a:off x="8382109" y="4941733"/>
              <a:ext cx="2355377" cy="16986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37" b="90980" l="65009" r="98218"/>
                      </a14:imgEffect>
                    </a14:imgLayer>
                  </a14:imgProps>
                </a:ext>
              </a:extLst>
            </a:blip>
            <a:srcRect l="65023" t="-3566" r="2333" b="5148"/>
            <a:stretch/>
          </p:blipFill>
          <p:spPr>
            <a:xfrm>
              <a:off x="9422865" y="4378668"/>
              <a:ext cx="2202977" cy="158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9955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45666" y="941895"/>
            <a:ext cx="8868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/>
              <a:t>Phân </a:t>
            </a:r>
            <a:r>
              <a:rPr lang="en-US" sz="4000" dirty="0" err="1"/>
              <a:t>loại</a:t>
            </a:r>
            <a:r>
              <a:rPr lang="en-US" sz="4000" dirty="0"/>
              <a:t>: </a:t>
            </a:r>
            <a:r>
              <a:rPr lang="en-US" sz="4000" dirty="0" err="1"/>
              <a:t>chuối</a:t>
            </a:r>
            <a:r>
              <a:rPr lang="en-US" sz="4000" dirty="0"/>
              <a:t>, </a:t>
            </a:r>
            <a:r>
              <a:rPr lang="en-US" sz="4000" dirty="0" err="1"/>
              <a:t>bánh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chôm</a:t>
            </a:r>
            <a:r>
              <a:rPr lang="en-US" sz="4000" dirty="0"/>
              <a:t> </a:t>
            </a:r>
            <a:r>
              <a:rPr lang="en-US" sz="4000" dirty="0" err="1"/>
              <a:t>chôm</a:t>
            </a:r>
            <a:r>
              <a:rPr lang="en-US" sz="4000" dirty="0"/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45666" y="1750504"/>
            <a:ext cx="111109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/>
              <a:t>Thu </a:t>
            </a:r>
            <a:r>
              <a:rPr lang="en-US" sz="4000" dirty="0" err="1"/>
              <a:t>thập</a:t>
            </a:r>
            <a:r>
              <a:rPr lang="en-US" sz="4000" dirty="0"/>
              <a:t>: </a:t>
            </a:r>
            <a:r>
              <a:rPr lang="en-US" sz="4000" dirty="0" err="1"/>
              <a:t>mỗi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1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chuối</a:t>
            </a:r>
            <a:r>
              <a:rPr lang="en-US" sz="4000" dirty="0"/>
              <a:t>, 2 </a:t>
            </a:r>
            <a:r>
              <a:rPr lang="en-US" sz="4000" dirty="0" err="1"/>
              <a:t>cái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5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chôm</a:t>
            </a:r>
            <a:r>
              <a:rPr lang="en-US" sz="4000" dirty="0"/>
              <a:t> </a:t>
            </a:r>
            <a:r>
              <a:rPr lang="en-US" sz="4000" dirty="0" err="1"/>
              <a:t>chôm</a:t>
            </a:r>
            <a:r>
              <a:rPr lang="en-US" sz="40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45666" y="3157435"/>
            <a:ext cx="9333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 err="1"/>
              <a:t>Kiểm</a:t>
            </a:r>
            <a:r>
              <a:rPr lang="en-US" sz="4000" dirty="0"/>
              <a:t> </a:t>
            </a:r>
            <a:r>
              <a:rPr lang="en-US" sz="4000" dirty="0" err="1"/>
              <a:t>đếm</a:t>
            </a:r>
            <a:r>
              <a:rPr lang="en-US" sz="4000" dirty="0"/>
              <a:t>: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toán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 36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tham</a:t>
            </a:r>
            <a:r>
              <a:rPr lang="en-US" sz="4000" dirty="0"/>
              <a:t> </a:t>
            </a:r>
            <a:r>
              <a:rPr lang="en-US" sz="4000" dirty="0" err="1"/>
              <a:t>dự</a:t>
            </a:r>
            <a:r>
              <a:rPr lang="en-US" sz="4000" dirty="0"/>
              <a:t>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số </a:t>
            </a:r>
            <a:r>
              <a:rPr lang="en-US" sz="4000" dirty="0" err="1"/>
              <a:t>lượng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bao</a:t>
            </a:r>
            <a:r>
              <a:rPr lang="en-US" sz="4000" dirty="0"/>
              <a:t> </a:t>
            </a:r>
            <a:r>
              <a:rPr lang="en-US" sz="4000" dirty="0" err="1"/>
              <a:t>nhiêu</a:t>
            </a:r>
            <a:r>
              <a:rPr lang="en-US" sz="40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410518" y="4565556"/>
            <a:ext cx="75774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		</a:t>
            </a:r>
            <a:r>
              <a:rPr lang="en-US" sz="4000" dirty="0" err="1"/>
              <a:t>Cần</a:t>
            </a:r>
            <a:r>
              <a:rPr lang="en-US" sz="4000" dirty="0"/>
              <a:t> .?.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chuối</a:t>
            </a:r>
            <a:r>
              <a:rPr lang="en-US" sz="4000" dirty="0"/>
              <a:t>.</a:t>
            </a:r>
          </a:p>
          <a:p>
            <a:r>
              <a:rPr lang="en-US" sz="4000" dirty="0"/>
              <a:t>		</a:t>
            </a:r>
            <a:r>
              <a:rPr lang="en-US" sz="4000" dirty="0" err="1"/>
              <a:t>Cần</a:t>
            </a:r>
            <a:r>
              <a:rPr lang="en-US" sz="4000" dirty="0"/>
              <a:t> .?. </a:t>
            </a:r>
            <a:r>
              <a:rPr lang="en-US" sz="4000" dirty="0" err="1"/>
              <a:t>cái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r>
              <a:rPr lang="en-US" sz="4000" dirty="0"/>
              <a:t>.</a:t>
            </a:r>
          </a:p>
          <a:p>
            <a:r>
              <a:rPr lang="en-US" sz="4000" dirty="0"/>
              <a:t>		</a:t>
            </a:r>
            <a:r>
              <a:rPr lang="en-US" sz="4000" dirty="0" err="1"/>
              <a:t>Cần</a:t>
            </a:r>
            <a:r>
              <a:rPr lang="en-US" sz="4000" dirty="0"/>
              <a:t> .?.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chôm</a:t>
            </a:r>
            <a:r>
              <a:rPr lang="en-US" sz="4000" dirty="0"/>
              <a:t> </a:t>
            </a:r>
            <a:r>
              <a:rPr lang="en-US" sz="4000" dirty="0" err="1"/>
              <a:t>chôm</a:t>
            </a:r>
            <a:r>
              <a:rPr lang="en-US" sz="4000" dirty="0"/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36369" y="279579"/>
            <a:ext cx="7095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/>
              <a:t>- </a:t>
            </a:r>
            <a:r>
              <a:rPr lang="en-US" sz="4000" b="1" dirty="0" err="1"/>
              <a:t>Từ</a:t>
            </a:r>
            <a:r>
              <a:rPr lang="en-US" sz="4000" b="1" dirty="0"/>
              <a:t> </a:t>
            </a:r>
            <a:r>
              <a:rPr lang="en-US" sz="4000" b="1" dirty="0" err="1"/>
              <a:t>đề</a:t>
            </a:r>
            <a:r>
              <a:rPr lang="en-US" sz="4000" b="1" dirty="0"/>
              <a:t> </a:t>
            </a:r>
            <a:r>
              <a:rPr lang="en-US" sz="4000" b="1" dirty="0" err="1"/>
              <a:t>bài</a:t>
            </a:r>
            <a:r>
              <a:rPr lang="en-US" sz="4000" b="1" dirty="0"/>
              <a:t> ta </a:t>
            </a:r>
            <a:r>
              <a:rPr lang="en-US" sz="4000" b="1" dirty="0" err="1"/>
              <a:t>có</a:t>
            </a:r>
            <a:r>
              <a:rPr lang="en-US" sz="4000" b="1" dirty="0"/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28168" y="3906196"/>
            <a:ext cx="3551984" cy="2697006"/>
            <a:chOff x="8073858" y="3943398"/>
            <a:chExt cx="3551984" cy="269700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67" b="92157" l="1313" r="30769"/>
                      </a14:imgEffect>
                    </a14:imgLayer>
                  </a14:imgProps>
                </a:ext>
              </a:extLst>
            </a:blip>
            <a:srcRect t="1584" r="67356"/>
            <a:stretch/>
          </p:blipFill>
          <p:spPr>
            <a:xfrm rot="20698352" flipH="1">
              <a:off x="8073858" y="3943398"/>
              <a:ext cx="2567155" cy="185140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5" b="87795" l="38131" r="64246"/>
                      </a14:imgEffect>
                    </a14:imgLayer>
                  </a14:imgProps>
                </a:ext>
              </a:extLst>
            </a:blip>
            <a:srcRect l="34867" t="-867" r="32489" b="2450"/>
            <a:stretch/>
          </p:blipFill>
          <p:spPr>
            <a:xfrm>
              <a:off x="8382109" y="4941733"/>
              <a:ext cx="2355377" cy="169867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37" b="90980" l="65009" r="98218"/>
                      </a14:imgEffect>
                    </a14:imgLayer>
                  </a14:imgProps>
                </a:ext>
              </a:extLst>
            </a:blip>
            <a:srcRect l="65023" t="-3566" r="2333" b="5148"/>
            <a:stretch/>
          </p:blipFill>
          <p:spPr>
            <a:xfrm>
              <a:off x="9422865" y="4378668"/>
              <a:ext cx="2202977" cy="158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665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7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938992"/>
            <a:chOff x="714129" y="365416"/>
            <a:chExt cx="10807317" cy="1938992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Trong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năm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có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36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tham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Các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bạn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tính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: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1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2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bánh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và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5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Hãy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thức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cần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chuẩn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bị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cho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03851" y="2259759"/>
          <a:ext cx="9747772" cy="170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43">
                  <a:extLst>
                    <a:ext uri="{9D8B030D-6E8A-4147-A177-3AD203B41FA5}">
                      <a16:colId xmlns:a16="http://schemas.microsoft.com/office/drawing/2014/main" val="539362608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3923093075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945531603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2880246201"/>
                    </a:ext>
                  </a:extLst>
                </a:gridCol>
              </a:tblGrid>
              <a:tr h="8623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Chuối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Bánh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endParaRPr lang="en-US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5942"/>
                  </a:ext>
                </a:extLst>
              </a:tr>
              <a:tr h="7638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95613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26166" y="3002761"/>
            <a:ext cx="12192000" cy="4178943"/>
            <a:chOff x="557349" y="1968084"/>
            <a:chExt cx="12192000" cy="4178943"/>
          </a:xfrm>
        </p:grpSpPr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67451" y="3051028"/>
              <a:ext cx="88818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NHÓM BỐN THỰC HIỆN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4" r="45237"/>
            <a:stretch/>
          </p:blipFill>
          <p:spPr>
            <a:xfrm>
              <a:off x="557349" y="1968084"/>
              <a:ext cx="4289570" cy="417894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55388" y="5301423"/>
            <a:ext cx="773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+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dirty="0"/>
              <a:t>số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55388" y="5873423"/>
            <a:ext cx="773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+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b="1" dirty="0" err="1"/>
              <a:t>thống</a:t>
            </a:r>
            <a:r>
              <a:rPr lang="en-US" sz="2800" b="1" dirty="0"/>
              <a:t> </a:t>
            </a:r>
            <a:r>
              <a:rPr lang="en-US" sz="2800" b="1" dirty="0" err="1"/>
              <a:t>kê</a:t>
            </a:r>
            <a:r>
              <a:rPr lang="en-US" sz="2800" b="1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3573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938992"/>
            <a:chOff x="714129" y="365416"/>
            <a:chExt cx="10807317" cy="1938992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Trong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năm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có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36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tham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Các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bạn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tính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: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1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2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bánh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và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5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Hãy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thức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cần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chuẩn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bị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cho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03851" y="2259759"/>
          <a:ext cx="9747772" cy="170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43">
                  <a:extLst>
                    <a:ext uri="{9D8B030D-6E8A-4147-A177-3AD203B41FA5}">
                      <a16:colId xmlns:a16="http://schemas.microsoft.com/office/drawing/2014/main" val="539362608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3923093075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945531603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2880246201"/>
                    </a:ext>
                  </a:extLst>
                </a:gridCol>
              </a:tblGrid>
              <a:tr h="8623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Chuối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Bánh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endParaRPr lang="en-US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5942"/>
                  </a:ext>
                </a:extLst>
              </a:tr>
              <a:tr h="7638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95613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26166" y="3002761"/>
            <a:ext cx="12274629" cy="4178943"/>
            <a:chOff x="557349" y="1968084"/>
            <a:chExt cx="12274629" cy="4178943"/>
          </a:xfrm>
        </p:grpSpPr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950080" y="3503726"/>
              <a:ext cx="88818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NHÓM BỐN TRÌNH BÀY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4" r="45237"/>
            <a:stretch/>
          </p:blipFill>
          <p:spPr>
            <a:xfrm>
              <a:off x="557349" y="1968084"/>
              <a:ext cx="4289570" cy="4178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57686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r="4191"/>
          <a:stretch/>
        </p:blipFill>
        <p:spPr>
          <a:xfrm>
            <a:off x="-104504" y="0"/>
            <a:ext cx="12383590" cy="6858000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505911" y="740740"/>
            <a:ext cx="8465318" cy="4837100"/>
          </a:xfrm>
          <a:custGeom>
            <a:avLst/>
            <a:gdLst>
              <a:gd name="connsiteX0" fmla="*/ 0 w 8465318"/>
              <a:gd name="connsiteY0" fmla="*/ 806199 h 4837100"/>
              <a:gd name="connsiteX1" fmla="*/ 806199 w 8465318"/>
              <a:gd name="connsiteY1" fmla="*/ 0 h 4837100"/>
              <a:gd name="connsiteX2" fmla="*/ 7659119 w 8465318"/>
              <a:gd name="connsiteY2" fmla="*/ 0 h 4837100"/>
              <a:gd name="connsiteX3" fmla="*/ 8465318 w 8465318"/>
              <a:gd name="connsiteY3" fmla="*/ 806199 h 4837100"/>
              <a:gd name="connsiteX4" fmla="*/ 8465318 w 8465318"/>
              <a:gd name="connsiteY4" fmla="*/ 4030901 h 4837100"/>
              <a:gd name="connsiteX5" fmla="*/ 7659119 w 8465318"/>
              <a:gd name="connsiteY5" fmla="*/ 4837100 h 4837100"/>
              <a:gd name="connsiteX6" fmla="*/ 806199 w 8465318"/>
              <a:gd name="connsiteY6" fmla="*/ 4837100 h 4837100"/>
              <a:gd name="connsiteX7" fmla="*/ 0 w 8465318"/>
              <a:gd name="connsiteY7" fmla="*/ 4030901 h 4837100"/>
              <a:gd name="connsiteX8" fmla="*/ 0 w 8465318"/>
              <a:gd name="connsiteY8" fmla="*/ 806199 h 483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837100" fill="none" extrusionOk="0">
                <a:moveTo>
                  <a:pt x="0" y="806199"/>
                </a:moveTo>
                <a:cubicBezTo>
                  <a:pt x="-41584" y="354222"/>
                  <a:pt x="375767" y="12119"/>
                  <a:pt x="806199" y="0"/>
                </a:cubicBezTo>
                <a:cubicBezTo>
                  <a:pt x="3760916" y="130954"/>
                  <a:pt x="4442583" y="43574"/>
                  <a:pt x="7659119" y="0"/>
                </a:cubicBezTo>
                <a:cubicBezTo>
                  <a:pt x="8111006" y="10222"/>
                  <a:pt x="8518907" y="426591"/>
                  <a:pt x="8465318" y="806199"/>
                </a:cubicBezTo>
                <a:cubicBezTo>
                  <a:pt x="8314879" y="1928014"/>
                  <a:pt x="8551197" y="2838243"/>
                  <a:pt x="8465318" y="4030901"/>
                </a:cubicBezTo>
                <a:cubicBezTo>
                  <a:pt x="8435481" y="4481052"/>
                  <a:pt x="8072356" y="4815011"/>
                  <a:pt x="7659119" y="4837100"/>
                </a:cubicBezTo>
                <a:cubicBezTo>
                  <a:pt x="5292986" y="4992297"/>
                  <a:pt x="1985654" y="5000120"/>
                  <a:pt x="806199" y="4837100"/>
                </a:cubicBezTo>
                <a:cubicBezTo>
                  <a:pt x="363656" y="4800466"/>
                  <a:pt x="-40292" y="4499679"/>
                  <a:pt x="0" y="4030901"/>
                </a:cubicBezTo>
                <a:cubicBezTo>
                  <a:pt x="64656" y="3625056"/>
                  <a:pt x="-17807" y="1548478"/>
                  <a:pt x="0" y="806199"/>
                </a:cubicBezTo>
                <a:close/>
              </a:path>
              <a:path w="8465318" h="4837100" stroke="0" extrusionOk="0">
                <a:moveTo>
                  <a:pt x="0" y="806199"/>
                </a:moveTo>
                <a:cubicBezTo>
                  <a:pt x="-26252" y="344755"/>
                  <a:pt x="279738" y="30479"/>
                  <a:pt x="806199" y="0"/>
                </a:cubicBezTo>
                <a:cubicBezTo>
                  <a:pt x="3948730" y="132882"/>
                  <a:pt x="6151979" y="-84951"/>
                  <a:pt x="7659119" y="0"/>
                </a:cubicBezTo>
                <a:cubicBezTo>
                  <a:pt x="8048511" y="54549"/>
                  <a:pt x="8462609" y="375922"/>
                  <a:pt x="8465318" y="806199"/>
                </a:cubicBezTo>
                <a:cubicBezTo>
                  <a:pt x="8485505" y="1173227"/>
                  <a:pt x="8617798" y="2975483"/>
                  <a:pt x="8465318" y="4030901"/>
                </a:cubicBezTo>
                <a:cubicBezTo>
                  <a:pt x="8488161" y="4478862"/>
                  <a:pt x="8113789" y="4817715"/>
                  <a:pt x="7659119" y="4837100"/>
                </a:cubicBezTo>
                <a:cubicBezTo>
                  <a:pt x="5961998" y="4924739"/>
                  <a:pt x="1636009" y="4764421"/>
                  <a:pt x="806199" y="4837100"/>
                </a:cubicBezTo>
                <a:cubicBezTo>
                  <a:pt x="358477" y="4813531"/>
                  <a:pt x="-43943" y="4537221"/>
                  <a:pt x="0" y="4030901"/>
                </a:cubicBezTo>
                <a:cubicBezTo>
                  <a:pt x="-38581" y="3334806"/>
                  <a:pt x="63341" y="1990587"/>
                  <a:pt x="0" y="806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0">
            <a:extLst>
              <a:ext uri="{FF2B5EF4-FFF2-40B4-BE49-F238E27FC236}">
                <a16:creationId xmlns:a16="http://schemas.microsoft.com/office/drawing/2014/main" id="{47DB977A-BAC8-D229-1BB8-95CE005395C6}"/>
              </a:ext>
            </a:extLst>
          </p:cNvPr>
          <p:cNvGrpSpPr/>
          <p:nvPr/>
        </p:nvGrpSpPr>
        <p:grpSpPr>
          <a:xfrm>
            <a:off x="5801584" y="1560695"/>
            <a:ext cx="3946056" cy="1191035"/>
            <a:chOff x="6371476" y="2225295"/>
            <a:chExt cx="3946056" cy="1191035"/>
          </a:xfrm>
        </p:grpSpPr>
        <p:sp>
          <p:nvSpPr>
            <p:cNvPr id="18" name="Hộp Văn bản 7">
              <a:extLst>
                <a:ext uri="{FF2B5EF4-FFF2-40B4-BE49-F238E27FC236}">
                  <a16:creationId xmlns:a16="http://schemas.microsoft.com/office/drawing/2014/main" id="{960E40D2-9A5A-55FC-D9D7-735F33AFD909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7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Hộp Văn bản 8">
              <a:extLst>
                <a:ext uri="{FF2B5EF4-FFF2-40B4-BE49-F238E27FC236}">
                  <a16:creationId xmlns:a16="http://schemas.microsoft.com/office/drawing/2014/main" id="{04A5E77C-C387-E142-AF21-D0F6BC36845C}"/>
                </a:ext>
              </a:extLst>
            </p:cNvPr>
            <p:cNvSpPr txBox="1"/>
            <p:nvPr/>
          </p:nvSpPr>
          <p:spPr>
            <a:xfrm>
              <a:off x="6371476" y="2246779"/>
              <a:ext cx="394605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TOÁN</a:t>
              </a:r>
              <a:endParaRPr lang="vi-VN" sz="7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20" name="Nhóm 2">
            <a:extLst>
              <a:ext uri="{FF2B5EF4-FFF2-40B4-BE49-F238E27FC236}">
                <a16:creationId xmlns:a16="http://schemas.microsoft.com/office/drawing/2014/main" id="{4E6795FC-D8F7-CBD3-BFBC-79A274C452E0}"/>
              </a:ext>
            </a:extLst>
          </p:cNvPr>
          <p:cNvGrpSpPr/>
          <p:nvPr/>
        </p:nvGrpSpPr>
        <p:grpSpPr>
          <a:xfrm>
            <a:off x="4878743" y="2603977"/>
            <a:ext cx="6043676" cy="2492990"/>
            <a:chOff x="4806147" y="2157160"/>
            <a:chExt cx="6814013" cy="2492990"/>
          </a:xfrm>
        </p:grpSpPr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6D1A119F-F766-4A76-4AB0-750DEB13E379}"/>
                </a:ext>
              </a:extLst>
            </p:cNvPr>
            <p:cNvSpPr txBox="1"/>
            <p:nvPr/>
          </p:nvSpPr>
          <p:spPr>
            <a:xfrm>
              <a:off x="4806147" y="2157160"/>
              <a:ext cx="6814013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BẢNG THỐNG KÊ SỐ LIỆU</a:t>
              </a:r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07BF1AA3-7FC4-BE82-F6BF-E8E25EB641FD}"/>
                </a:ext>
              </a:extLst>
            </p:cNvPr>
            <p:cNvSpPr txBox="1"/>
            <p:nvPr/>
          </p:nvSpPr>
          <p:spPr>
            <a:xfrm>
              <a:off x="4806147" y="2157160"/>
              <a:ext cx="6814013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Ả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Ê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9AF9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</a:p>
          </p:txBody>
        </p:sp>
      </p:grpSp>
      <p:grpSp>
        <p:nvGrpSpPr>
          <p:cNvPr id="23" name="Nhóm 17">
            <a:extLst>
              <a:ext uri="{FF2B5EF4-FFF2-40B4-BE49-F238E27FC236}">
                <a16:creationId xmlns:a16="http://schemas.microsoft.com/office/drawing/2014/main" id="{01C5C55F-C88D-30FA-1BB1-9D2339241A9E}"/>
              </a:ext>
            </a:extLst>
          </p:cNvPr>
          <p:cNvGrpSpPr/>
          <p:nvPr/>
        </p:nvGrpSpPr>
        <p:grpSpPr>
          <a:xfrm rot="20635151">
            <a:off x="3949520" y="2518966"/>
            <a:ext cx="1769639" cy="845114"/>
            <a:chOff x="4036300" y="2073640"/>
            <a:chExt cx="2737243" cy="1209416"/>
          </a:xfrm>
        </p:grpSpPr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85AFEEE7-5B0A-885B-69D1-B770473E3FE8}"/>
                </a:ext>
              </a:extLst>
            </p:cNvPr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DB07FE05-D045-2D29-23E7-FC0A34DFAF81}"/>
                </a:ext>
              </a:extLst>
            </p:cNvPr>
            <p:cNvSpPr txBox="1"/>
            <p:nvPr/>
          </p:nvSpPr>
          <p:spPr>
            <a:xfrm>
              <a:off x="4036300" y="2073640"/>
              <a:ext cx="2703182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6305595" y="4931509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(4 tiết –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2)</a:t>
            </a:r>
          </a:p>
        </p:txBody>
      </p:sp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3446543" y="476802"/>
            <a:ext cx="8801138" cy="125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500" b="1" dirty="0">
                <a:ln w="3175">
                  <a:noFill/>
                </a:ln>
                <a:solidFill>
                  <a:srgbClr val="E77D2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6" b="89602" l="4053" r="49944">
                        <a14:foregroundMark x1="40976" y1="31668" x2="41689" y2="31668"/>
                        <a14:foregroundMark x1="6454" y1="48751" x2="7205" y2="49359"/>
                        <a14:foregroundMark x1="8780" y1="61377" x2="8780" y2="61377"/>
                        <a14:foregroundMark x1="41313" y1="23160" x2="41313" y2="23160"/>
                        <a14:backgroundMark x1="35122" y1="83457" x2="32083" y2="8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" t="-2973" r="48963" b="7887"/>
          <a:stretch/>
        </p:blipFill>
        <p:spPr>
          <a:xfrm flipH="1">
            <a:off x="-459502" y="1347831"/>
            <a:ext cx="5521932" cy="57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712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938992"/>
            <a:chOff x="714129" y="365416"/>
            <a:chExt cx="10807317" cy="1938992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Trong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năm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có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36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tham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Các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bạn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tính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: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1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2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bánh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và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5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Hãy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thức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cần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chuẩn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bị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cho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03851" y="2259759"/>
          <a:ext cx="9747772" cy="170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43">
                  <a:extLst>
                    <a:ext uri="{9D8B030D-6E8A-4147-A177-3AD203B41FA5}">
                      <a16:colId xmlns:a16="http://schemas.microsoft.com/office/drawing/2014/main" val="539362608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3923093075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945531603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2880246201"/>
                    </a:ext>
                  </a:extLst>
                </a:gridCol>
              </a:tblGrid>
              <a:tr h="8623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Chuối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Bánh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endParaRPr lang="en-US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5942"/>
                  </a:ext>
                </a:extLst>
              </a:tr>
              <a:tr h="7638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9561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48453" y="4175788"/>
            <a:ext cx="11046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	Số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quả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chuối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lớp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3D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cần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chuẩn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bị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cho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buổi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liên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hoan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599150" y="5449502"/>
            <a:ext cx="47454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36 x 1 = 36 (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quả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2157" l="1313" r="30769"/>
                    </a14:imgEffect>
                  </a14:imgLayer>
                </a14:imgProps>
              </a:ext>
            </a:extLst>
          </a:blip>
          <a:srcRect t="1584" r="67356"/>
          <a:stretch/>
        </p:blipFill>
        <p:spPr>
          <a:xfrm rot="20698352" flipH="1">
            <a:off x="9097797" y="4904797"/>
            <a:ext cx="2567155" cy="18514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980338" y="3317573"/>
            <a:ext cx="6539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82758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938992"/>
            <a:chOff x="714129" y="365416"/>
            <a:chExt cx="10807317" cy="1938992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Trong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năm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có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36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tham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Các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bạn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tính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: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1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2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bánh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và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5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Hãy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thức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cần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chuẩn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bị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cho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03851" y="2259759"/>
          <a:ext cx="9747772" cy="170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43">
                  <a:extLst>
                    <a:ext uri="{9D8B030D-6E8A-4147-A177-3AD203B41FA5}">
                      <a16:colId xmlns:a16="http://schemas.microsoft.com/office/drawing/2014/main" val="539362608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3923093075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945531603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2880246201"/>
                    </a:ext>
                  </a:extLst>
                </a:gridCol>
              </a:tblGrid>
              <a:tr h="8623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Chuối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Bánh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endParaRPr lang="en-US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5942"/>
                  </a:ext>
                </a:extLst>
              </a:tr>
              <a:tr h="7638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9561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48453" y="4175788"/>
            <a:ext cx="11046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	Số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cái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bánh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lớp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3D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cần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chuẩn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bị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cho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buổi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liên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hoan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599150" y="5449502"/>
            <a:ext cx="47454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36 x 2 = 72 (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quả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980338" y="3317573"/>
            <a:ext cx="6539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398859" y="3317573"/>
            <a:ext cx="6539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72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5" b="87795" l="38131" r="64246"/>
                    </a14:imgEffect>
                  </a14:imgLayer>
                </a14:imgProps>
              </a:ext>
            </a:extLst>
          </a:blip>
          <a:srcRect l="34867" t="-867" r="32489" b="2450"/>
          <a:stretch/>
        </p:blipFill>
        <p:spPr>
          <a:xfrm>
            <a:off x="8580298" y="4443449"/>
            <a:ext cx="3463656" cy="249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30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938992"/>
            <a:chOff x="714129" y="365416"/>
            <a:chExt cx="10807317" cy="1938992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Trong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năm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có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36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tham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Các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bạn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dự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tính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: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1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chuối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, 2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bánh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và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5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quả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chôm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Hãy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thức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ăn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3D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cần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chuẩn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bị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cho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buổi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hoan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03851" y="2259759"/>
          <a:ext cx="9747772" cy="170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43">
                  <a:extLst>
                    <a:ext uri="{9D8B030D-6E8A-4147-A177-3AD203B41FA5}">
                      <a16:colId xmlns:a16="http://schemas.microsoft.com/office/drawing/2014/main" val="539362608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3923093075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945531603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2880246201"/>
                    </a:ext>
                  </a:extLst>
                </a:gridCol>
              </a:tblGrid>
              <a:tr h="8623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Chuối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Bánh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endParaRPr lang="en-US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5942"/>
                  </a:ext>
                </a:extLst>
              </a:tr>
              <a:tr h="7638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9561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48453" y="4175788"/>
            <a:ext cx="11046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	Số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quả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chôm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chôm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lớp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3D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cần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chuẩn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bị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cho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buổi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liên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hoan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599150" y="5449502"/>
            <a:ext cx="47454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36 x 5 = 180 (</a:t>
            </a:r>
            <a:r>
              <a:rPr lang="en-US" sz="4500" dirty="0" err="1">
                <a:solidFill>
                  <a:schemeClr val="accent5">
                    <a:lumMod val="75000"/>
                  </a:schemeClr>
                </a:solidFill>
              </a:rPr>
              <a:t>quả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980338" y="3317573"/>
            <a:ext cx="6539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398859" y="3317573"/>
            <a:ext cx="6539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72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724615" y="3317573"/>
            <a:ext cx="85062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180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7" b="90980" l="65009" r="98218"/>
                    </a14:imgEffect>
                  </a14:imgLayer>
                </a14:imgProps>
              </a:ext>
            </a:extLst>
          </a:blip>
          <a:srcRect l="65023" t="-3566" r="2333" b="5148"/>
          <a:stretch/>
        </p:blipFill>
        <p:spPr>
          <a:xfrm>
            <a:off x="9318843" y="4717674"/>
            <a:ext cx="2542231" cy="18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200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87998" y="425335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13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45416" y="400843"/>
          <a:ext cx="9747772" cy="170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43">
                  <a:extLst>
                    <a:ext uri="{9D8B030D-6E8A-4147-A177-3AD203B41FA5}">
                      <a16:colId xmlns:a16="http://schemas.microsoft.com/office/drawing/2014/main" val="539362608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3923093075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945531603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2880246201"/>
                    </a:ext>
                  </a:extLst>
                </a:gridCol>
              </a:tblGrid>
              <a:tr h="8623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Chuối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Bánh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endParaRPr lang="en-US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5942"/>
                  </a:ext>
                </a:extLst>
              </a:tr>
              <a:tr h="7638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95613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021903" y="1458657"/>
            <a:ext cx="6539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440424" y="1458657"/>
            <a:ext cx="6539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72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766180" y="1458657"/>
            <a:ext cx="85062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180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028168" y="3906196"/>
            <a:ext cx="3551984" cy="2697006"/>
            <a:chOff x="8073858" y="3943398"/>
            <a:chExt cx="3551984" cy="269700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2157" l="1313" r="30769"/>
                      </a14:imgEffect>
                    </a14:imgLayer>
                  </a14:imgProps>
                </a:ext>
              </a:extLst>
            </a:blip>
            <a:srcRect t="1584" r="67356"/>
            <a:stretch/>
          </p:blipFill>
          <p:spPr>
            <a:xfrm rot="20698352" flipH="1">
              <a:off x="8073858" y="3943398"/>
              <a:ext cx="2567155" cy="185140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55" b="87795" l="38131" r="64246"/>
                      </a14:imgEffect>
                    </a14:imgLayer>
                  </a14:imgProps>
                </a:ext>
              </a:extLst>
            </a:blip>
            <a:srcRect l="34867" t="-867" r="32489" b="2450"/>
            <a:stretch/>
          </p:blipFill>
          <p:spPr>
            <a:xfrm>
              <a:off x="8382109" y="4941733"/>
              <a:ext cx="2355377" cy="16986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37" b="90980" l="65009" r="98218"/>
                      </a14:imgEffect>
                    </a14:imgLayer>
                  </a14:imgProps>
                </a:ext>
              </a:extLst>
            </a:blip>
            <a:srcRect l="65023" t="-3566" r="2333" b="5148"/>
            <a:stretch/>
          </p:blipFill>
          <p:spPr>
            <a:xfrm>
              <a:off x="9422865" y="4378668"/>
              <a:ext cx="2202977" cy="158876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87998" y="2308966"/>
            <a:ext cx="10892154" cy="1464231"/>
          </a:xfrm>
          <a:prstGeom prst="roundRect">
            <a:avLst/>
          </a:prstGeom>
          <a:solidFill>
            <a:srgbClr val="C6EAF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/>
              <a:t>+ </a:t>
            </a:r>
            <a:r>
              <a:rPr lang="en-US" sz="4000" b="1" dirty="0" err="1"/>
              <a:t>Trong</a:t>
            </a:r>
            <a:r>
              <a:rPr lang="en-US" sz="4000" b="1" dirty="0"/>
              <a:t> </a:t>
            </a:r>
            <a:r>
              <a:rPr lang="en-US" sz="4000" b="1" dirty="0" err="1"/>
              <a:t>ba</a:t>
            </a:r>
            <a:r>
              <a:rPr lang="en-US" sz="4000" b="1" dirty="0"/>
              <a:t> </a:t>
            </a:r>
            <a:r>
              <a:rPr lang="en-US" sz="4000" b="1" dirty="0" err="1"/>
              <a:t>loại</a:t>
            </a:r>
            <a:r>
              <a:rPr lang="en-US" sz="4000" b="1" dirty="0"/>
              <a:t> </a:t>
            </a:r>
            <a:r>
              <a:rPr lang="en-US" sz="4000" b="1" dirty="0" err="1"/>
              <a:t>thức</a:t>
            </a:r>
            <a:r>
              <a:rPr lang="en-US" sz="4000" b="1" dirty="0"/>
              <a:t> </a:t>
            </a:r>
            <a:r>
              <a:rPr lang="en-US" sz="4000" b="1" dirty="0" err="1"/>
              <a:t>ăn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, </a:t>
            </a:r>
            <a:r>
              <a:rPr lang="en-US" sz="4000" b="1" dirty="0" err="1"/>
              <a:t>loại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số </a:t>
            </a:r>
            <a:r>
              <a:rPr lang="en-US" sz="4000" b="1" dirty="0" err="1"/>
              <a:t>lượng</a:t>
            </a:r>
            <a:r>
              <a:rPr lang="en-US" sz="4000" b="1" dirty="0"/>
              <a:t> </a:t>
            </a:r>
            <a:r>
              <a:rPr lang="en-US" sz="4000" b="1" dirty="0" err="1"/>
              <a:t>nhiều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, </a:t>
            </a:r>
            <a:r>
              <a:rPr lang="en-US" sz="4000" b="1" dirty="0" err="1"/>
              <a:t>loại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số </a:t>
            </a:r>
            <a:r>
              <a:rPr lang="en-US" sz="4000" b="1" dirty="0" err="1"/>
              <a:t>lượng</a:t>
            </a:r>
            <a:r>
              <a:rPr lang="en-US" sz="4000" b="1" dirty="0"/>
              <a:t> </a:t>
            </a:r>
            <a:r>
              <a:rPr lang="en-US" sz="4000" b="1" dirty="0" err="1"/>
              <a:t>ít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07967" y="3909888"/>
            <a:ext cx="7699579" cy="14642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</a:t>
            </a:r>
            <a:r>
              <a:rPr lang="en-US" sz="4000" dirty="0" err="1"/>
              <a:t>Loại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số </a:t>
            </a:r>
            <a:r>
              <a:rPr lang="en-US" sz="4000" dirty="0" err="1"/>
              <a:t>lượng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chôm</a:t>
            </a:r>
            <a:r>
              <a:rPr lang="en-US" sz="4000" dirty="0"/>
              <a:t> </a:t>
            </a:r>
            <a:r>
              <a:rPr lang="en-US" sz="4000" dirty="0" err="1"/>
              <a:t>chôm</a:t>
            </a:r>
            <a:r>
              <a:rPr lang="en-US" sz="40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17617" y="5595417"/>
            <a:ext cx="7387876" cy="7831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</a:t>
            </a:r>
            <a:r>
              <a:rPr lang="en-US" sz="4000" dirty="0" err="1"/>
              <a:t>Loại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số </a:t>
            </a:r>
            <a:r>
              <a:rPr lang="en-US" sz="4000" dirty="0" err="1"/>
              <a:t>lượng</a:t>
            </a:r>
            <a:r>
              <a:rPr lang="en-US" sz="4000" dirty="0"/>
              <a:t> </a:t>
            </a:r>
            <a:r>
              <a:rPr lang="en-US" sz="4000" dirty="0" err="1"/>
              <a:t>ít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chuối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2083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87998" y="425335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13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45416" y="400843"/>
          <a:ext cx="9747772" cy="170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43">
                  <a:extLst>
                    <a:ext uri="{9D8B030D-6E8A-4147-A177-3AD203B41FA5}">
                      <a16:colId xmlns:a16="http://schemas.microsoft.com/office/drawing/2014/main" val="539362608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3923093075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945531603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2880246201"/>
                    </a:ext>
                  </a:extLst>
                </a:gridCol>
              </a:tblGrid>
              <a:tr h="8623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Chuối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Bánh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endParaRPr lang="en-US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5942"/>
                  </a:ext>
                </a:extLst>
              </a:tr>
              <a:tr h="7638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95613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021903" y="1458657"/>
            <a:ext cx="6539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440424" y="1458657"/>
            <a:ext cx="6539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72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766180" y="1458657"/>
            <a:ext cx="85062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180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028168" y="3906196"/>
            <a:ext cx="3551984" cy="2697006"/>
            <a:chOff x="8073858" y="3943398"/>
            <a:chExt cx="3551984" cy="269700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2157" l="1313" r="30769"/>
                      </a14:imgEffect>
                    </a14:imgLayer>
                  </a14:imgProps>
                </a:ext>
              </a:extLst>
            </a:blip>
            <a:srcRect t="1584" r="67356"/>
            <a:stretch/>
          </p:blipFill>
          <p:spPr>
            <a:xfrm rot="20698352" flipH="1">
              <a:off x="8073858" y="3943398"/>
              <a:ext cx="2567155" cy="185140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55" b="87795" l="38131" r="64246"/>
                      </a14:imgEffect>
                    </a14:imgLayer>
                  </a14:imgProps>
                </a:ext>
              </a:extLst>
            </a:blip>
            <a:srcRect l="34867" t="-867" r="32489" b="2450"/>
            <a:stretch/>
          </p:blipFill>
          <p:spPr>
            <a:xfrm>
              <a:off x="8382109" y="4941733"/>
              <a:ext cx="2355377" cy="16986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37" b="90980" l="65009" r="98218"/>
                      </a14:imgEffect>
                    </a14:imgLayer>
                  </a14:imgProps>
                </a:ext>
              </a:extLst>
            </a:blip>
            <a:srcRect l="65023" t="-3566" r="2333" b="5148"/>
            <a:stretch/>
          </p:blipFill>
          <p:spPr>
            <a:xfrm>
              <a:off x="9422865" y="4378668"/>
              <a:ext cx="2202977" cy="158876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49923" y="2227491"/>
            <a:ext cx="10743265" cy="1464231"/>
          </a:xfrm>
          <a:prstGeom prst="roundRect">
            <a:avLst/>
          </a:prstGeom>
          <a:solidFill>
            <a:srgbClr val="C6EAF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/>
              <a:t>+ </a:t>
            </a:r>
            <a:r>
              <a:rPr lang="en-US" sz="4000" b="1" dirty="0" err="1"/>
              <a:t>Nếu</a:t>
            </a:r>
            <a:r>
              <a:rPr lang="en-US" sz="4000" b="1" dirty="0"/>
              <a:t> </a:t>
            </a:r>
            <a:r>
              <a:rPr lang="en-US" sz="4000" b="1" dirty="0" err="1"/>
              <a:t>gấp</a:t>
            </a:r>
            <a:r>
              <a:rPr lang="en-US" sz="4000" b="1" dirty="0"/>
              <a:t> số </a:t>
            </a:r>
            <a:r>
              <a:rPr lang="en-US" sz="4000" b="1" dirty="0" err="1"/>
              <a:t>quả</a:t>
            </a:r>
            <a:r>
              <a:rPr lang="en-US" sz="4000" b="1" dirty="0"/>
              <a:t> </a:t>
            </a:r>
            <a:r>
              <a:rPr lang="en-US" sz="4000" b="1" dirty="0" err="1"/>
              <a:t>chuối</a:t>
            </a:r>
            <a:r>
              <a:rPr lang="en-US" sz="4000" b="1" dirty="0"/>
              <a:t> </a:t>
            </a:r>
            <a:r>
              <a:rPr lang="en-US" sz="4000" b="1" dirty="0" err="1"/>
              <a:t>lên</a:t>
            </a:r>
            <a:r>
              <a:rPr lang="en-US" sz="4000" b="1" dirty="0"/>
              <a:t> 2 </a:t>
            </a:r>
            <a:r>
              <a:rPr lang="en-US" sz="4000" b="1" dirty="0" err="1"/>
              <a:t>lần</a:t>
            </a:r>
            <a:r>
              <a:rPr lang="en-US" sz="4000" b="1" dirty="0"/>
              <a:t> </a:t>
            </a:r>
            <a:r>
              <a:rPr lang="en-US" sz="4000" b="1" dirty="0" err="1"/>
              <a:t>thì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số </a:t>
            </a:r>
            <a:r>
              <a:rPr lang="en-US" sz="4000" b="1" dirty="0" err="1"/>
              <a:t>thức</a:t>
            </a:r>
            <a:r>
              <a:rPr lang="en-US" sz="4000" b="1" dirty="0"/>
              <a:t> </a:t>
            </a:r>
            <a:r>
              <a:rPr lang="en-US" sz="4000" b="1" dirty="0" err="1"/>
              <a:t>ăn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36840" y="3757019"/>
            <a:ext cx="7699579" cy="14642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Ta </a:t>
            </a:r>
            <a:r>
              <a:rPr lang="en-US" sz="4000" dirty="0" err="1"/>
              <a:t>lấy</a:t>
            </a:r>
            <a:r>
              <a:rPr lang="en-US" sz="4000" dirty="0"/>
              <a:t> số </a:t>
            </a:r>
            <a:r>
              <a:rPr lang="en-US" sz="4000" dirty="0" err="1"/>
              <a:t>lượng</a:t>
            </a:r>
            <a:r>
              <a:rPr lang="en-US" sz="4000" dirty="0"/>
              <a:t> </a:t>
            </a:r>
            <a:r>
              <a:rPr lang="en-US" sz="4000" dirty="0" err="1"/>
              <a:t>chuối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2 </a:t>
            </a:r>
            <a:r>
              <a:rPr lang="en-US" sz="4000" dirty="0" err="1"/>
              <a:t>được</a:t>
            </a:r>
            <a:r>
              <a:rPr lang="en-US" sz="4000" dirty="0"/>
              <a:t>: 36 x 2 = 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07967" y="5304436"/>
            <a:ext cx="7699579" cy="1464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Vậy</a:t>
            </a:r>
            <a:r>
              <a:rPr lang="en-US" sz="4000" dirty="0"/>
              <a:t> </a:t>
            </a:r>
            <a:r>
              <a:rPr lang="en-US" sz="4000" dirty="0" err="1"/>
              <a:t>gấp</a:t>
            </a:r>
            <a:r>
              <a:rPr lang="en-US" sz="4000" dirty="0"/>
              <a:t> số </a:t>
            </a:r>
            <a:r>
              <a:rPr lang="en-US" sz="4000" dirty="0" err="1"/>
              <a:t>lượng</a:t>
            </a:r>
            <a:r>
              <a:rPr lang="en-US" sz="4000" dirty="0"/>
              <a:t> </a:t>
            </a:r>
            <a:r>
              <a:rPr lang="en-US" sz="4000" dirty="0" err="1"/>
              <a:t>chuối</a:t>
            </a:r>
            <a:r>
              <a:rPr lang="en-US" sz="4000" dirty="0"/>
              <a:t> </a:t>
            </a:r>
            <a:r>
              <a:rPr lang="en-US" sz="4000" dirty="0" err="1"/>
              <a:t>lên</a:t>
            </a:r>
            <a:r>
              <a:rPr lang="en-US" sz="4000" dirty="0"/>
              <a:t> 2 </a:t>
            </a:r>
            <a:r>
              <a:rPr lang="en-US" sz="4000" dirty="0" err="1"/>
              <a:t>lần</a:t>
            </a:r>
            <a:r>
              <a:rPr lang="en-US" sz="4000" dirty="0"/>
              <a:t> </a:t>
            </a:r>
            <a:r>
              <a:rPr lang="en-US" sz="4000" dirty="0" err="1"/>
              <a:t>thì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số </a:t>
            </a:r>
            <a:r>
              <a:rPr lang="en-US" sz="4000" dirty="0" err="1"/>
              <a:t>bánh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385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87998" y="425335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13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45416" y="400843"/>
          <a:ext cx="9747772" cy="170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43">
                  <a:extLst>
                    <a:ext uri="{9D8B030D-6E8A-4147-A177-3AD203B41FA5}">
                      <a16:colId xmlns:a16="http://schemas.microsoft.com/office/drawing/2014/main" val="539362608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3923093075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945531603"/>
                    </a:ext>
                  </a:extLst>
                </a:gridCol>
                <a:gridCol w="2436943">
                  <a:extLst>
                    <a:ext uri="{9D8B030D-6E8A-4147-A177-3AD203B41FA5}">
                      <a16:colId xmlns:a16="http://schemas.microsoft.com/office/drawing/2014/main" val="2880246201"/>
                    </a:ext>
                  </a:extLst>
                </a:gridCol>
              </a:tblGrid>
              <a:tr h="8623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Chuối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Bánh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chôm</a:t>
                      </a:r>
                      <a:endParaRPr lang="en-US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5942"/>
                  </a:ext>
                </a:extLst>
              </a:tr>
              <a:tr h="7638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95613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021903" y="1458657"/>
            <a:ext cx="6539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440424" y="1458657"/>
            <a:ext cx="6539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72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766180" y="1458657"/>
            <a:ext cx="85062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180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028168" y="3906196"/>
            <a:ext cx="3551984" cy="2697006"/>
            <a:chOff x="8073858" y="3943398"/>
            <a:chExt cx="3551984" cy="269700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2157" l="1313" r="30769"/>
                      </a14:imgEffect>
                    </a14:imgLayer>
                  </a14:imgProps>
                </a:ext>
              </a:extLst>
            </a:blip>
            <a:srcRect t="1584" r="67356"/>
            <a:stretch/>
          </p:blipFill>
          <p:spPr>
            <a:xfrm rot="20698352" flipH="1">
              <a:off x="8073858" y="3943398"/>
              <a:ext cx="2567155" cy="185140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55" b="87795" l="38131" r="64246"/>
                      </a14:imgEffect>
                    </a14:imgLayer>
                  </a14:imgProps>
                </a:ext>
              </a:extLst>
            </a:blip>
            <a:srcRect l="34867" t="-867" r="32489" b="2450"/>
            <a:stretch/>
          </p:blipFill>
          <p:spPr>
            <a:xfrm>
              <a:off x="8382109" y="4941733"/>
              <a:ext cx="2355377" cy="16986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37" b="90980" l="65009" r="98218"/>
                      </a14:imgEffect>
                    </a14:imgLayer>
                  </a14:imgProps>
                </a:ext>
              </a:extLst>
            </a:blip>
            <a:srcRect l="65023" t="-3566" r="2333" b="5148"/>
            <a:stretch/>
          </p:blipFill>
          <p:spPr>
            <a:xfrm>
              <a:off x="9422865" y="4378668"/>
              <a:ext cx="2202977" cy="158876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49923" y="2227491"/>
            <a:ext cx="10892154" cy="1464231"/>
          </a:xfrm>
          <a:prstGeom prst="roundRect">
            <a:avLst/>
          </a:prstGeom>
          <a:solidFill>
            <a:srgbClr val="C6EAF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/>
              <a:t>+ </a:t>
            </a:r>
            <a:r>
              <a:rPr lang="en-US" sz="4000" b="1" dirty="0" err="1"/>
              <a:t>Tổng</a:t>
            </a:r>
            <a:r>
              <a:rPr lang="en-US" sz="4000" b="1" dirty="0"/>
              <a:t> số </a:t>
            </a:r>
            <a:r>
              <a:rPr lang="en-US" sz="4000" b="1" dirty="0" err="1"/>
              <a:t>lượng</a:t>
            </a:r>
            <a:r>
              <a:rPr lang="en-US" sz="4000" b="1" dirty="0"/>
              <a:t> </a:t>
            </a:r>
            <a:r>
              <a:rPr lang="en-US" sz="4000" b="1" dirty="0" err="1"/>
              <a:t>chuối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bánh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nhiều</a:t>
            </a:r>
            <a:r>
              <a:rPr lang="en-US" sz="4000" b="1" dirty="0"/>
              <a:t> </a:t>
            </a:r>
            <a:r>
              <a:rPr lang="en-US" sz="4000" b="1" dirty="0" err="1"/>
              <a:t>hơn</a:t>
            </a:r>
            <a:r>
              <a:rPr lang="en-US" sz="4000" b="1" dirty="0"/>
              <a:t> số </a:t>
            </a:r>
            <a:r>
              <a:rPr lang="en-US" sz="4000" b="1" dirty="0" err="1"/>
              <a:t>quả</a:t>
            </a:r>
            <a:r>
              <a:rPr lang="en-US" sz="4000" b="1" dirty="0"/>
              <a:t> </a:t>
            </a:r>
            <a:r>
              <a:rPr lang="en-US" sz="4000" b="1" dirty="0" err="1"/>
              <a:t>chôm</a:t>
            </a:r>
            <a:r>
              <a:rPr lang="en-US" sz="4000" b="1" dirty="0"/>
              <a:t> </a:t>
            </a:r>
            <a:r>
              <a:rPr lang="en-US" sz="4000" b="1" dirty="0" err="1"/>
              <a:t>chôm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36840" y="3757019"/>
            <a:ext cx="7699579" cy="14642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Ta </a:t>
            </a:r>
            <a:r>
              <a:rPr lang="en-US" sz="4000" dirty="0" err="1"/>
              <a:t>lấy</a:t>
            </a:r>
            <a:r>
              <a:rPr lang="en-US" sz="4000" dirty="0"/>
              <a:t> số </a:t>
            </a:r>
            <a:r>
              <a:rPr lang="en-US" sz="4000" dirty="0" err="1"/>
              <a:t>lượng</a:t>
            </a:r>
            <a:r>
              <a:rPr lang="en-US" sz="4000" dirty="0"/>
              <a:t> </a:t>
            </a:r>
            <a:r>
              <a:rPr lang="en-US" sz="4000" dirty="0" err="1"/>
              <a:t>chuối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r>
              <a:rPr lang="en-US" sz="4000" dirty="0"/>
              <a:t> số </a:t>
            </a:r>
            <a:r>
              <a:rPr lang="en-US" sz="4000" dirty="0" err="1"/>
              <a:t>lượng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: 36 + 72 = 108.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07967" y="5304436"/>
            <a:ext cx="7699579" cy="1464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Vậy</a:t>
            </a:r>
            <a:r>
              <a:rPr lang="en-US" sz="4000" dirty="0"/>
              <a:t> </a:t>
            </a:r>
            <a:r>
              <a:rPr lang="en-US" sz="4000" dirty="0" err="1"/>
              <a:t>tổng</a:t>
            </a:r>
            <a:r>
              <a:rPr lang="en-US" sz="4000" dirty="0"/>
              <a:t> số </a:t>
            </a:r>
            <a:r>
              <a:rPr lang="en-US" sz="4000" dirty="0" err="1"/>
              <a:t>lượng</a:t>
            </a:r>
            <a:r>
              <a:rPr lang="en-US" sz="4000" dirty="0"/>
              <a:t> </a:t>
            </a:r>
            <a:r>
              <a:rPr lang="en-US" sz="4000" dirty="0" err="1"/>
              <a:t>chuối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r>
              <a:rPr lang="en-US" sz="4000" dirty="0"/>
              <a:t> </a:t>
            </a:r>
            <a:r>
              <a:rPr lang="en-US" sz="4000" b="1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số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chôm</a:t>
            </a:r>
            <a:r>
              <a:rPr lang="en-US" sz="4000" dirty="0"/>
              <a:t> </a:t>
            </a:r>
            <a:r>
              <a:rPr lang="en-US" sz="4000" dirty="0" err="1"/>
              <a:t>chôm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4786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6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-128252" y="42645"/>
            <a:ext cx="12448503" cy="1485642"/>
            <a:chOff x="3661136" y="4573200"/>
            <a:chExt cx="4285762" cy="1485642"/>
          </a:xfrm>
        </p:grpSpPr>
        <p:sp>
          <p:nvSpPr>
            <p:cNvPr id="17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Lợi</a:t>
              </a:r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ích</a:t>
              </a:r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của</a:t>
              </a:r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việc</a:t>
              </a:r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ăn</a:t>
              </a:r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trái</a:t>
              </a:r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cây</a:t>
              </a:r>
              <a:endParaRPr lang="en-US" sz="9000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0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136" y="4581514"/>
              <a:ext cx="428054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Lợi</a:t>
              </a:r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ích</a:t>
              </a:r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của</a:t>
              </a:r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việc</a:t>
              </a:r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ăn</a:t>
              </a:r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trái</a:t>
              </a:r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cây</a:t>
              </a:r>
              <a:endParaRPr lang="en-US" sz="9000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67333" y="1692911"/>
            <a:ext cx="4636910" cy="6980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chemeClr val="accent6">
                    <a:lumMod val="75000"/>
                  </a:schemeClr>
                </a:solidFill>
              </a:rPr>
              <a:t>Ăn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6">
                    <a:lumMod val="75000"/>
                  </a:schemeClr>
                </a:solidFill>
              </a:rPr>
              <a:t>nhiều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6">
                    <a:lumMod val="75000"/>
                  </a:schemeClr>
                </a:solidFill>
              </a:rPr>
              <a:t>trái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6">
                    <a:lumMod val="75000"/>
                  </a:schemeClr>
                </a:solidFill>
              </a:rPr>
              <a:t>giúp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81818" y="2553734"/>
            <a:ext cx="62609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vi-VN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 trợ đường ruột khỏe mạnh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94882" y="3258605"/>
            <a:ext cx="53079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vi-VN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 bạn nạp đủ nước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04636" y="3869203"/>
            <a:ext cx="54782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</a:rPr>
              <a:t>Ngăn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</a:rPr>
              <a:t>ngừa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</a:rPr>
              <a:t>bệnh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</a:rPr>
              <a:t>mãn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</a:rPr>
              <a:t>tính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35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81818" y="4493352"/>
            <a:ext cx="52927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vi-VN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 tăng cường sức khỏe làn da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1" r="20520" b="13189"/>
          <a:stretch/>
        </p:blipFill>
        <p:spPr>
          <a:xfrm>
            <a:off x="5966940" y="1066740"/>
            <a:ext cx="5839098" cy="49116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19134" y="5662903"/>
            <a:ext cx="529277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85628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">
            <a:extLst>
              <a:ext uri="{FF2B5EF4-FFF2-40B4-BE49-F238E27FC236}">
                <a16:creationId xmlns:a16="http://schemas.microsoft.com/office/drawing/2014/main" id="{ECBD5CC5-4741-73CA-53CB-9F78E89E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3771148" y="448068"/>
            <a:ext cx="6233835" cy="6295477"/>
            <a:chOff x="2861368" y="2751338"/>
            <a:chExt cx="6703537" cy="2968329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solidFill>
                    <a:srgbClr val="E77D2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solidFill>
                    <a:srgbClr val="E77D2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solidFill>
                    <a:srgbClr val="E77D2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190500">
                  <a:solidFill>
                    <a:schemeClr val="bg1"/>
                  </a:solidFill>
                </a:ln>
                <a:solidFill>
                  <a:srgbClr val="E77D2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61368" y="275133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5865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30780"/>
            <a:ext cx="12290601" cy="6919560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2645732" y="996181"/>
            <a:ext cx="4329891" cy="1404132"/>
            <a:chOff x="3617007" y="4550541"/>
            <a:chExt cx="4329891" cy="1404132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17007" y="455054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12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-49301" y="1920315"/>
            <a:ext cx="9509491" cy="9325630"/>
            <a:chOff x="1308041" y="1907257"/>
            <a:chExt cx="8050103" cy="9693684"/>
          </a:xfrm>
        </p:grpSpPr>
        <p:sp>
          <p:nvSpPr>
            <p:cNvPr id="13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8050103" cy="9693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CHĂM SÓC MẦM CÂY</a:t>
              </a:r>
              <a:endParaRPr lang="vi-VN" sz="15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4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406854" y="1907257"/>
              <a:ext cx="7852476" cy="9693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Ă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M 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S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rgbClr val="92D050"/>
                  </a:solidFill>
                  <a:latin typeface="SVN-Hole Hearted" panose="020B0A06020104020203" pitchFamily="34" charset="0"/>
                </a:rPr>
                <a:t>Ó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VN-Hole Hearted" panose="020B0A06020104020203" pitchFamily="34" charset="0"/>
                </a:rPr>
                <a:t>C 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M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Ầ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VN-Hole Hearted" panose="020B0A06020104020203" pitchFamily="34" charset="0"/>
                </a:rPr>
                <a:t>M 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rgbClr val="C6EAFA"/>
                  </a:solidFill>
                  <a:latin typeface="SVN-Hole Hearted" panose="020B0A06020104020203" pitchFamily="34" charset="0"/>
                </a:rPr>
                <a:t>Â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Y</a:t>
              </a:r>
              <a:r>
                <a:rPr lang="en-US" sz="15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</a:rPr>
                <a:t> </a:t>
              </a:r>
              <a:endParaRPr lang="en-US" sz="15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  <a:latin typeface="SVN-Hole Hearted" panose="020B0A06020104020203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36" b="89602" l="4053" r="49944">
                        <a14:foregroundMark x1="40976" y1="31668" x2="41689" y2="31668"/>
                        <a14:foregroundMark x1="6454" y1="48751" x2="7205" y2="49359"/>
                        <a14:foregroundMark x1="8780" y1="61377" x2="8780" y2="61377"/>
                        <a14:foregroundMark x1="41313" y1="23160" x2="41313" y2="23160"/>
                        <a14:backgroundMark x1="35122" y1="83457" x2="32083" y2="8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" t="-2973" r="48963" b="7887"/>
          <a:stretch/>
        </p:blipFill>
        <p:spPr>
          <a:xfrm flipH="1">
            <a:off x="7654404" y="1018840"/>
            <a:ext cx="5745958" cy="60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56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30780"/>
            <a:ext cx="12290601" cy="69195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36" b="89602" l="4053" r="49944">
                        <a14:foregroundMark x1="40976" y1="31668" x2="41689" y2="31668"/>
                        <a14:foregroundMark x1="6454" y1="48751" x2="7205" y2="49359"/>
                        <a14:foregroundMark x1="8780" y1="61377" x2="8780" y2="61377"/>
                        <a14:foregroundMark x1="41313" y1="23160" x2="41313" y2="23160"/>
                        <a14:backgroundMark x1="35122" y1="83457" x2="32083" y2="8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" t="-2973" r="48963" b="7887"/>
          <a:stretch/>
        </p:blipFill>
        <p:spPr>
          <a:xfrm flipH="1">
            <a:off x="7654404" y="1018840"/>
            <a:ext cx="5745958" cy="6008364"/>
          </a:xfrm>
          <a:prstGeom prst="rect">
            <a:avLst/>
          </a:prstGeom>
        </p:spPr>
      </p:pic>
      <p:grpSp>
        <p:nvGrpSpPr>
          <p:cNvPr id="15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1885950" y="264236"/>
            <a:ext cx="7728310" cy="2926079"/>
            <a:chOff x="1330520" y="-2855862"/>
            <a:chExt cx="6812775" cy="2988536"/>
          </a:xfrm>
        </p:grpSpPr>
        <p:sp>
          <p:nvSpPr>
            <p:cNvPr id="16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0" y="-2593469"/>
              <a:ext cx="6812775" cy="2250029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91530" y="-2855862"/>
              <a:ext cx="6490756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4500" b="0" dirty="0" err="1">
                  <a:latin typeface="+mn-lt"/>
                </a:rPr>
                <a:t>Quan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sát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bảng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thống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kê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sau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và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trả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lời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câu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hỏi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để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giúp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mình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chăm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sóc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các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mầm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cây</a:t>
              </a:r>
              <a:r>
                <a:rPr lang="en-US" sz="4500" b="0" dirty="0">
                  <a:latin typeface="+mn-lt"/>
                </a:rPr>
                <a:t> </a:t>
              </a:r>
              <a:r>
                <a:rPr lang="en-US" sz="4500" b="0" dirty="0" err="1">
                  <a:latin typeface="+mn-lt"/>
                </a:rPr>
                <a:t>nhé</a:t>
              </a:r>
              <a:r>
                <a:rPr lang="en-US" sz="4500" b="0" dirty="0">
                  <a:latin typeface="+mn-lt"/>
                </a:rPr>
                <a:t>!</a:t>
              </a:r>
              <a:endParaRPr lang="en-US" sz="4500" dirty="0">
                <a:solidFill>
                  <a:srgbClr val="E77D2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179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4" descr="Ảnh có chứa bầu trời, màu đỏ&#10;&#10;Mô tả được tạo tự động">
            <a:extLst>
              <a:ext uri="{FF2B5EF4-FFF2-40B4-BE49-F238E27FC236}">
                <a16:creationId xmlns:a16="http://schemas.microsoft.com/office/drawing/2014/main" id="{8639756E-A076-B630-F4E4-6012339C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17126" cy="6414446"/>
          </a:xfrm>
          <a:custGeom>
            <a:avLst/>
            <a:gdLst>
              <a:gd name="connsiteX0" fmla="*/ 0 w 11517126"/>
              <a:gd name="connsiteY0" fmla="*/ 1069096 h 6414446"/>
              <a:gd name="connsiteX1" fmla="*/ 1069096 w 11517126"/>
              <a:gd name="connsiteY1" fmla="*/ 0 h 6414446"/>
              <a:gd name="connsiteX2" fmla="*/ 10448030 w 11517126"/>
              <a:gd name="connsiteY2" fmla="*/ 0 h 6414446"/>
              <a:gd name="connsiteX3" fmla="*/ 11517126 w 11517126"/>
              <a:gd name="connsiteY3" fmla="*/ 1069096 h 6414446"/>
              <a:gd name="connsiteX4" fmla="*/ 11517126 w 11517126"/>
              <a:gd name="connsiteY4" fmla="*/ 5345350 h 6414446"/>
              <a:gd name="connsiteX5" fmla="*/ 10448030 w 11517126"/>
              <a:gd name="connsiteY5" fmla="*/ 6414446 h 6414446"/>
              <a:gd name="connsiteX6" fmla="*/ 1069096 w 11517126"/>
              <a:gd name="connsiteY6" fmla="*/ 6414446 h 6414446"/>
              <a:gd name="connsiteX7" fmla="*/ 0 w 11517126"/>
              <a:gd name="connsiteY7" fmla="*/ 5345350 h 6414446"/>
              <a:gd name="connsiteX8" fmla="*/ 0 w 11517126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7126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62175" y="77600"/>
                  <a:pt x="6648206" y="-27269"/>
                  <a:pt x="10448030" y="0"/>
                </a:cubicBezTo>
                <a:cubicBezTo>
                  <a:pt x="11109105" y="-93171"/>
                  <a:pt x="11626710" y="510911"/>
                  <a:pt x="11517126" y="1069096"/>
                </a:cubicBezTo>
                <a:cubicBezTo>
                  <a:pt x="11626126" y="2536417"/>
                  <a:pt x="11438917" y="4353943"/>
                  <a:pt x="11517126" y="5345350"/>
                </a:cubicBezTo>
                <a:cubicBezTo>
                  <a:pt x="11505261" y="5931154"/>
                  <a:pt x="10969590" y="6444826"/>
                  <a:pt x="10448030" y="6414446"/>
                </a:cubicBezTo>
                <a:cubicBezTo>
                  <a:pt x="8719703" y="6463623"/>
                  <a:pt x="3107460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17126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340785" y="-129276"/>
                  <a:pt x="8609548" y="-77778"/>
                  <a:pt x="10448030" y="0"/>
                </a:cubicBezTo>
                <a:cubicBezTo>
                  <a:pt x="11020772" y="-56436"/>
                  <a:pt x="11501396" y="569352"/>
                  <a:pt x="11517126" y="1069096"/>
                </a:cubicBezTo>
                <a:cubicBezTo>
                  <a:pt x="11598725" y="1542640"/>
                  <a:pt x="11671426" y="3696807"/>
                  <a:pt x="11517126" y="5345350"/>
                </a:cubicBezTo>
                <a:cubicBezTo>
                  <a:pt x="11563889" y="6034414"/>
                  <a:pt x="11006976" y="6425151"/>
                  <a:pt x="10448030" y="6414446"/>
                </a:cubicBezTo>
                <a:cubicBezTo>
                  <a:pt x="7111126" y="6458666"/>
                  <a:pt x="551863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535028" y="-61713"/>
            <a:ext cx="5288296" cy="1631216"/>
            <a:chOff x="3048021" y="155682"/>
            <a:chExt cx="5288296" cy="1631216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457317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Mục</a:t>
              </a:r>
              <a:r>
                <a:rPr lang="en-US" sz="10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tiêu</a:t>
              </a: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048021" y="694160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826335" y="4094142"/>
            <a:ext cx="11055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2. </a:t>
            </a:r>
            <a:r>
              <a:rPr lang="en-US" sz="30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Năng</a:t>
            </a:r>
            <a:r>
              <a:rPr lang="en-US" sz="30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lực</a:t>
            </a:r>
            <a:r>
              <a:rPr lang="en-US" sz="30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chú</a:t>
            </a:r>
            <a:r>
              <a:rPr lang="en-US" sz="30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trọng</a:t>
            </a:r>
            <a:r>
              <a:rPr lang="en-US" sz="30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: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̀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lập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luận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toán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học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endParaRPr lang="en-US" sz="3000" b="1" dirty="0">
              <a:solidFill>
                <a:srgbClr val="C00000"/>
              </a:solidFill>
              <a:latin typeface="UTM Duepuntozero" panose="02040603050506020204" pitchFamily="18" charset="0"/>
            </a:endParaRPr>
          </a:p>
        </p:txBody>
      </p:sp>
      <p:grpSp>
        <p:nvGrpSpPr>
          <p:cNvPr id="45" name="Nhóm 23">
            <a:extLst>
              <a:ext uri="{FF2B5EF4-FFF2-40B4-BE49-F238E27FC236}">
                <a16:creationId xmlns:a16="http://schemas.microsoft.com/office/drawing/2014/main" id="{52DAADD8-BE5C-3AF4-3F25-AE0DADA189C8}"/>
              </a:ext>
            </a:extLst>
          </p:cNvPr>
          <p:cNvGrpSpPr/>
          <p:nvPr/>
        </p:nvGrpSpPr>
        <p:grpSpPr>
          <a:xfrm>
            <a:off x="826335" y="5136489"/>
            <a:ext cx="10132192" cy="800328"/>
            <a:chOff x="2492355" y="3623955"/>
            <a:chExt cx="10132192" cy="800328"/>
          </a:xfrm>
        </p:grpSpPr>
        <p:sp>
          <p:nvSpPr>
            <p:cNvPr id="46" name="TextBox 47">
              <a:extLst>
                <a:ext uri="{FF2B5EF4-FFF2-40B4-BE49-F238E27FC236}">
                  <a16:creationId xmlns:a16="http://schemas.microsoft.com/office/drawing/2014/main" id="{B0693BC9-B225-4B66-DE91-EC295FEC1A72}"/>
                </a:ext>
              </a:extLst>
            </p:cNvPr>
            <p:cNvSpPr txBox="1"/>
            <p:nvPr/>
          </p:nvSpPr>
          <p:spPr>
            <a:xfrm>
              <a:off x="2492355" y="3623955"/>
              <a:ext cx="2477058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3. Tích hợp:</a:t>
              </a:r>
              <a:endParaRPr lang="en-US" sz="3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 Placeholder 7">
              <a:extLst>
                <a:ext uri="{FF2B5EF4-FFF2-40B4-BE49-F238E27FC236}">
                  <a16:creationId xmlns:a16="http://schemas.microsoft.com/office/drawing/2014/main" id="{42892EAA-F160-1803-E5F0-C1D6D538CAAD}"/>
                </a:ext>
              </a:extLst>
            </p:cNvPr>
            <p:cNvSpPr txBox="1">
              <a:spLocks/>
            </p:cNvSpPr>
            <p:nvPr/>
          </p:nvSpPr>
          <p:spPr>
            <a:xfrm>
              <a:off x="4283540" y="3632034"/>
              <a:ext cx="8341007" cy="792249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Toán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học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và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cuộc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sống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;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Tự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nhiên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Xã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hội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Tiếng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Việt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grpSp>
        <p:nvGrpSpPr>
          <p:cNvPr id="48" name="Nhóm 33">
            <a:extLst>
              <a:ext uri="{FF2B5EF4-FFF2-40B4-BE49-F238E27FC236}">
                <a16:creationId xmlns:a16="http://schemas.microsoft.com/office/drawing/2014/main" id="{5E89C6BA-1F4E-1D8A-8E49-775F8C6547F5}"/>
              </a:ext>
            </a:extLst>
          </p:cNvPr>
          <p:cNvGrpSpPr/>
          <p:nvPr/>
        </p:nvGrpSpPr>
        <p:grpSpPr>
          <a:xfrm>
            <a:off x="996089" y="5693969"/>
            <a:ext cx="10291221" cy="612155"/>
            <a:chOff x="1107851" y="4852173"/>
            <a:chExt cx="10291221" cy="612155"/>
          </a:xfrm>
        </p:grpSpPr>
        <p:sp>
          <p:nvSpPr>
            <p:cNvPr id="49" name="Hộp Văn bản 29">
              <a:extLst>
                <a:ext uri="{FF2B5EF4-FFF2-40B4-BE49-F238E27FC236}">
                  <a16:creationId xmlns:a16="http://schemas.microsoft.com/office/drawing/2014/main" id="{CFF480D0-6FEA-124B-24AD-EEFCB115A073}"/>
                </a:ext>
              </a:extLst>
            </p:cNvPr>
            <p:cNvSpPr txBox="1"/>
            <p:nvPr/>
          </p:nvSpPr>
          <p:spPr>
            <a:xfrm>
              <a:off x="1107851" y="4852173"/>
              <a:ext cx="3515550" cy="612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chất:</a:t>
              </a:r>
              <a:endParaRPr lang="en-US" sz="3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Hộp Văn bản 32">
              <a:extLst>
                <a:ext uri="{FF2B5EF4-FFF2-40B4-BE49-F238E27FC236}">
                  <a16:creationId xmlns:a16="http://schemas.microsoft.com/office/drawing/2014/main" id="{CE611624-6823-C6B7-C80D-6172E8869BE6}"/>
                </a:ext>
              </a:extLst>
            </p:cNvPr>
            <p:cNvSpPr txBox="1"/>
            <p:nvPr/>
          </p:nvSpPr>
          <p:spPr>
            <a:xfrm>
              <a:off x="2737672" y="4909643"/>
              <a:ext cx="86614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trách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826335" y="1457710"/>
            <a:ext cx="10642855" cy="2392180"/>
            <a:chOff x="1193582" y="1129552"/>
            <a:chExt cx="10642855" cy="2392180"/>
          </a:xfrm>
        </p:grpSpPr>
        <p:sp>
          <p:nvSpPr>
            <p:cNvPr id="52" name="TextBox 28">
              <a:extLst>
                <a:ext uri="{FF2B5EF4-FFF2-40B4-BE49-F238E27FC236}">
                  <a16:creationId xmlns:a16="http://schemas.microsoft.com/office/drawing/2014/main" id="{E3E84BF3-1B24-CBC1-2BBF-FFBCDBAA879B}"/>
                </a:ext>
              </a:extLst>
            </p:cNvPr>
            <p:cNvSpPr txBox="1"/>
            <p:nvPr/>
          </p:nvSpPr>
          <p:spPr>
            <a:xfrm>
              <a:off x="1193582" y="1129552"/>
              <a:ext cx="46482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1. </a:t>
              </a: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Kiến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thức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kĩ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năng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:</a:t>
              </a:r>
            </a:p>
          </p:txBody>
        </p:sp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93583" y="1754039"/>
              <a:ext cx="10642854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 algn="just">
                <a:spcBef>
                  <a:spcPts val="600"/>
                </a:spcBef>
                <a:buFontTx/>
                <a:buChar char="-"/>
              </a:pP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biết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thực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hiện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cách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thu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thập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phân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loại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ghi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chép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thống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kê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(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tình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huống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)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tiêu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chí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  <a:p>
              <a:pPr marL="457200" indent="-457200" algn="just">
                <a:spcBef>
                  <a:spcPts val="600"/>
                </a:spcBef>
                <a:buFontTx/>
                <a:buChar char="-"/>
              </a:pP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Đọc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tả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ở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dạng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bảng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  <a:p>
              <a:pPr marL="457200" indent="-457200" algn="just">
                <a:spcBef>
                  <a:spcPts val="600"/>
                </a:spcBef>
                <a:buFontTx/>
                <a:buChar char="-"/>
              </a:pP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Nêu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xét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từ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bảng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20" name="Hình ảnh 1">
            <a:extLst>
              <a:ext uri="{FF2B5EF4-FFF2-40B4-BE49-F238E27FC236}">
                <a16:creationId xmlns:a16="http://schemas.microsoft.com/office/drawing/2014/main" id="{D4B4E06A-8E77-0FA9-C65A-688069D696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27" t="50000" r="66461" b="10821"/>
          <a:stretch/>
        </p:blipFill>
        <p:spPr>
          <a:xfrm>
            <a:off x="10613245" y="4338285"/>
            <a:ext cx="2122205" cy="2765376"/>
          </a:xfrm>
          <a:prstGeom prst="rect">
            <a:avLst/>
          </a:prstGeom>
        </p:spPr>
      </p:pic>
      <p:pic>
        <p:nvPicPr>
          <p:cNvPr id="22" name="Hình ảnh 1">
            <a:extLst>
              <a:ext uri="{FF2B5EF4-FFF2-40B4-BE49-F238E27FC236}">
                <a16:creationId xmlns:a16="http://schemas.microsoft.com/office/drawing/2014/main" id="{D4B4E06A-8E77-0FA9-C65A-688069D696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27" t="50000" r="66461" b="10821"/>
          <a:stretch/>
        </p:blipFill>
        <p:spPr>
          <a:xfrm flipH="1">
            <a:off x="10250424" y="5089893"/>
            <a:ext cx="1592766" cy="207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01" y="-30780"/>
            <a:ext cx="12290601" cy="6919560"/>
          </a:xfrm>
          <a:prstGeom prst="rect">
            <a:avLst/>
          </a:prstGeom>
        </p:spPr>
      </p:pic>
      <p:grpSp>
        <p:nvGrpSpPr>
          <p:cNvPr id="13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344756" y="184171"/>
            <a:ext cx="11319411" cy="1570433"/>
            <a:chOff x="1533315" y="-2401693"/>
            <a:chExt cx="6490756" cy="2988535"/>
          </a:xfrm>
        </p:grpSpPr>
        <p:sp>
          <p:nvSpPr>
            <p:cNvPr id="14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827443" y="-2284765"/>
              <a:ext cx="5902498" cy="2053717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33315" y="-2401693"/>
              <a:ext cx="6490756" cy="2988535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500" dirty="0">
                  <a:latin typeface="+mn-lt"/>
                </a:rPr>
                <a:t> </a:t>
              </a:r>
              <a:r>
                <a:rPr lang="en-US" sz="5500" dirty="0" err="1">
                  <a:latin typeface="+mn-lt"/>
                </a:rPr>
                <a:t>Bảng</a:t>
              </a:r>
              <a:r>
                <a:rPr lang="en-US" sz="5500" dirty="0">
                  <a:latin typeface="+mn-lt"/>
                </a:rPr>
                <a:t> </a:t>
              </a:r>
              <a:r>
                <a:rPr lang="en-US" sz="5500" dirty="0" err="1">
                  <a:latin typeface="+mn-lt"/>
                </a:rPr>
                <a:t>này</a:t>
              </a:r>
              <a:r>
                <a:rPr lang="en-US" sz="5500" dirty="0">
                  <a:latin typeface="+mn-lt"/>
                </a:rPr>
                <a:t> </a:t>
              </a:r>
              <a:r>
                <a:rPr lang="en-US" sz="5500" dirty="0" err="1">
                  <a:latin typeface="+mn-lt"/>
                </a:rPr>
                <a:t>gồm</a:t>
              </a:r>
              <a:r>
                <a:rPr lang="en-US" sz="5500" dirty="0">
                  <a:latin typeface="+mn-lt"/>
                </a:rPr>
                <a:t> </a:t>
              </a:r>
              <a:r>
                <a:rPr lang="en-US" sz="5500" dirty="0" err="1">
                  <a:latin typeface="+mn-lt"/>
                </a:rPr>
                <a:t>mấy</a:t>
              </a:r>
              <a:r>
                <a:rPr lang="en-US" sz="5500" dirty="0">
                  <a:latin typeface="+mn-lt"/>
                </a:rPr>
                <a:t> </a:t>
              </a:r>
              <a:r>
                <a:rPr lang="en-US" sz="5500" dirty="0" err="1">
                  <a:latin typeface="+mn-lt"/>
                </a:rPr>
                <a:t>hàng</a:t>
              </a:r>
              <a:r>
                <a:rPr lang="en-US" sz="5500" dirty="0">
                  <a:latin typeface="+mn-lt"/>
                </a:rPr>
                <a:t>? </a:t>
              </a:r>
              <a:r>
                <a:rPr lang="en-US" sz="5500" dirty="0" err="1">
                  <a:latin typeface="+mn-lt"/>
                </a:rPr>
                <a:t>mấy</a:t>
              </a:r>
              <a:r>
                <a:rPr lang="en-US" sz="5500" dirty="0">
                  <a:latin typeface="+mn-lt"/>
                </a:rPr>
                <a:t> </a:t>
              </a:r>
              <a:r>
                <a:rPr lang="en-US" sz="5500" dirty="0" err="1">
                  <a:latin typeface="+mn-lt"/>
                </a:rPr>
                <a:t>cột</a:t>
              </a:r>
              <a:r>
                <a:rPr lang="en-US" sz="5500" dirty="0">
                  <a:latin typeface="+mn-lt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38890" y="4890768"/>
            <a:ext cx="9331142" cy="10385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/>
              <a:t>Bảng</a:t>
            </a:r>
            <a:r>
              <a:rPr lang="en-US" sz="5500" dirty="0"/>
              <a:t> </a:t>
            </a:r>
            <a:r>
              <a:rPr lang="en-US" sz="5500" dirty="0" err="1"/>
              <a:t>này</a:t>
            </a:r>
            <a:r>
              <a:rPr lang="en-US" sz="5500" dirty="0"/>
              <a:t> </a:t>
            </a:r>
            <a:r>
              <a:rPr lang="en-US" sz="5500" dirty="0" err="1"/>
              <a:t>gồm</a:t>
            </a:r>
            <a:r>
              <a:rPr lang="en-US" sz="5500" dirty="0"/>
              <a:t> 3 </a:t>
            </a:r>
            <a:r>
              <a:rPr lang="en-US" sz="5500" dirty="0" err="1"/>
              <a:t>hàng</a:t>
            </a:r>
            <a:r>
              <a:rPr lang="en-US" sz="5500" dirty="0"/>
              <a:t>, 4 </a:t>
            </a:r>
            <a:r>
              <a:rPr lang="en-US" sz="5500" dirty="0" err="1"/>
              <a:t>cột</a:t>
            </a:r>
            <a:r>
              <a:rPr lang="en-US" sz="5500" dirty="0"/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109914"/>
              </p:ext>
            </p:extLst>
          </p:nvPr>
        </p:nvGraphicFramePr>
        <p:xfrm>
          <a:off x="979567" y="1447941"/>
          <a:ext cx="10049792" cy="2023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211">
                  <a:extLst>
                    <a:ext uri="{9D8B030D-6E8A-4147-A177-3AD203B41FA5}">
                      <a16:colId xmlns:a16="http://schemas.microsoft.com/office/drawing/2014/main" val="2278184410"/>
                    </a:ext>
                  </a:extLst>
                </a:gridCol>
                <a:gridCol w="2368685">
                  <a:extLst>
                    <a:ext uri="{9D8B030D-6E8A-4147-A177-3AD203B41FA5}">
                      <a16:colId xmlns:a16="http://schemas.microsoft.com/office/drawing/2014/main" val="1870687652"/>
                    </a:ext>
                  </a:extLst>
                </a:gridCol>
                <a:gridCol w="2512448">
                  <a:extLst>
                    <a:ext uri="{9D8B030D-6E8A-4147-A177-3AD203B41FA5}">
                      <a16:colId xmlns:a16="http://schemas.microsoft.com/office/drawing/2014/main" val="1846661222"/>
                    </a:ext>
                  </a:extLst>
                </a:gridCol>
                <a:gridCol w="2512448">
                  <a:extLst>
                    <a:ext uri="{9D8B030D-6E8A-4147-A177-3AD203B41FA5}">
                      <a16:colId xmlns:a16="http://schemas.microsoft.com/office/drawing/2014/main" val="2403544382"/>
                    </a:ext>
                  </a:extLst>
                </a:gridCol>
              </a:tblGrid>
              <a:tr h="67451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3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4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268218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sinh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nam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599807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sinh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nữ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549965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68692" y="3429000"/>
            <a:ext cx="11319411" cy="1570434"/>
            <a:chOff x="462325" y="3432577"/>
            <a:chExt cx="11319411" cy="1570434"/>
          </a:xfrm>
        </p:grpSpPr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62325" y="3432578"/>
              <a:ext cx="11319411" cy="1570433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Bảng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thống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kê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số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học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sinh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3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khối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lớp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của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một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trường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Tiểu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học</a:t>
              </a:r>
              <a:endParaRPr lang="en-US" sz="3500" dirty="0">
                <a:ln w="127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62325" y="3432577"/>
              <a:ext cx="11319411" cy="1570433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Bảng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thống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kê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số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học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sinh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3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khối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lớp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của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một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trường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Tiểu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học</a:t>
              </a:r>
              <a:endParaRPr lang="en-US" sz="35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641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01" y="-30780"/>
            <a:ext cx="12290601" cy="6919560"/>
          </a:xfrm>
          <a:prstGeom prst="rect">
            <a:avLst/>
          </a:prstGeom>
        </p:spPr>
      </p:pic>
      <p:grpSp>
        <p:nvGrpSpPr>
          <p:cNvPr id="13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436293" y="165418"/>
            <a:ext cx="11319411" cy="1570433"/>
            <a:chOff x="1480826" y="-2437380"/>
            <a:chExt cx="6490756" cy="2988535"/>
          </a:xfrm>
        </p:grpSpPr>
        <p:sp>
          <p:nvSpPr>
            <p:cNvPr id="14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827443" y="-2284765"/>
              <a:ext cx="5902498" cy="2053717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80826" y="-2437380"/>
              <a:ext cx="6490756" cy="2988535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 dirty="0">
                  <a:latin typeface="+mn-lt"/>
                </a:rPr>
                <a:t>Số </a:t>
              </a:r>
              <a:r>
                <a:rPr lang="en-US" sz="6000" dirty="0" err="1">
                  <a:latin typeface="+mn-lt"/>
                </a:rPr>
                <a:t>học</a:t>
              </a:r>
              <a:r>
                <a:rPr lang="en-US" sz="6000" dirty="0">
                  <a:latin typeface="+mn-lt"/>
                </a:rPr>
                <a:t> </a:t>
              </a:r>
              <a:r>
                <a:rPr lang="en-US" sz="6000" dirty="0" err="1">
                  <a:latin typeface="+mn-lt"/>
                </a:rPr>
                <a:t>sinh</a:t>
              </a:r>
              <a:r>
                <a:rPr lang="en-US" sz="6000" dirty="0">
                  <a:latin typeface="+mn-lt"/>
                </a:rPr>
                <a:t> </a:t>
              </a:r>
              <a:r>
                <a:rPr lang="en-US" sz="6000" dirty="0" err="1">
                  <a:latin typeface="+mn-lt"/>
                </a:rPr>
                <a:t>của</a:t>
              </a:r>
              <a:r>
                <a:rPr lang="en-US" sz="6000" dirty="0">
                  <a:latin typeface="+mn-lt"/>
                </a:rPr>
                <a:t> </a:t>
              </a:r>
              <a:r>
                <a:rPr lang="en-US" sz="6000" dirty="0" err="1">
                  <a:latin typeface="+mn-lt"/>
                </a:rPr>
                <a:t>khối</a:t>
              </a:r>
              <a:r>
                <a:rPr lang="en-US" sz="6000" dirty="0">
                  <a:latin typeface="+mn-lt"/>
                </a:rPr>
                <a:t> </a:t>
              </a:r>
              <a:r>
                <a:rPr lang="en-US" sz="6000" dirty="0" err="1">
                  <a:latin typeface="+mn-lt"/>
                </a:rPr>
                <a:t>lớp</a:t>
              </a:r>
              <a:r>
                <a:rPr lang="en-US" sz="6000" dirty="0">
                  <a:latin typeface="+mn-lt"/>
                </a:rPr>
                <a:t> 4 </a:t>
              </a:r>
              <a:r>
                <a:rPr lang="en-US" sz="6000" dirty="0" err="1">
                  <a:latin typeface="+mn-lt"/>
                </a:rPr>
                <a:t>là</a:t>
              </a:r>
              <a:r>
                <a:rPr lang="en-US" sz="6000" dirty="0">
                  <a:latin typeface="+mn-lt"/>
                </a:rPr>
                <a:t> ?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79567" y="1447941"/>
          <a:ext cx="10049792" cy="2023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211">
                  <a:extLst>
                    <a:ext uri="{9D8B030D-6E8A-4147-A177-3AD203B41FA5}">
                      <a16:colId xmlns:a16="http://schemas.microsoft.com/office/drawing/2014/main" val="2278184410"/>
                    </a:ext>
                  </a:extLst>
                </a:gridCol>
                <a:gridCol w="2368685">
                  <a:extLst>
                    <a:ext uri="{9D8B030D-6E8A-4147-A177-3AD203B41FA5}">
                      <a16:colId xmlns:a16="http://schemas.microsoft.com/office/drawing/2014/main" val="1870687652"/>
                    </a:ext>
                  </a:extLst>
                </a:gridCol>
                <a:gridCol w="2512448">
                  <a:extLst>
                    <a:ext uri="{9D8B030D-6E8A-4147-A177-3AD203B41FA5}">
                      <a16:colId xmlns:a16="http://schemas.microsoft.com/office/drawing/2014/main" val="1846661222"/>
                    </a:ext>
                  </a:extLst>
                </a:gridCol>
                <a:gridCol w="2512448">
                  <a:extLst>
                    <a:ext uri="{9D8B030D-6E8A-4147-A177-3AD203B41FA5}">
                      <a16:colId xmlns:a16="http://schemas.microsoft.com/office/drawing/2014/main" val="2403544382"/>
                    </a:ext>
                  </a:extLst>
                </a:gridCol>
              </a:tblGrid>
              <a:tr h="67451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3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4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268218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sinh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nam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599807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sinh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nữ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549965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36293" y="3429000"/>
            <a:ext cx="11319411" cy="1570434"/>
            <a:chOff x="462325" y="3432577"/>
            <a:chExt cx="11319411" cy="1570434"/>
          </a:xfrm>
        </p:grpSpPr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62325" y="3432578"/>
              <a:ext cx="11319411" cy="1570433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Bảng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thống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kê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số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học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sinh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3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khối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lớp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của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một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trường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Tiểu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học</a:t>
              </a:r>
              <a:endParaRPr lang="en-US" sz="3500" dirty="0">
                <a:ln w="127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62325" y="3432577"/>
              <a:ext cx="11319411" cy="1570433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Bảng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thống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kê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số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học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sinh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3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khối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lớp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của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một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trường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Tiểu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học</a:t>
              </a:r>
              <a:endParaRPr lang="en-US" sz="35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31348" y="4753997"/>
            <a:ext cx="11421386" cy="14642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4000" dirty="0"/>
              <a:t>Ta </a:t>
            </a:r>
            <a:r>
              <a:rPr lang="en-US" sz="4000" dirty="0" err="1"/>
              <a:t>lấy</a:t>
            </a:r>
            <a:r>
              <a:rPr lang="en-US" sz="4000" dirty="0"/>
              <a:t> số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nam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số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nữ</a:t>
            </a:r>
            <a:r>
              <a:rPr lang="en-US" sz="4000" dirty="0"/>
              <a:t>:</a:t>
            </a:r>
          </a:p>
          <a:p>
            <a:pPr algn="just"/>
            <a:r>
              <a:rPr lang="en-US" sz="4000" dirty="0"/>
              <a:t>			 164 + 126 = 290 (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1530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01" y="-30780"/>
            <a:ext cx="12290601" cy="6919560"/>
          </a:xfrm>
          <a:prstGeom prst="rect">
            <a:avLst/>
          </a:prstGeom>
        </p:spPr>
      </p:pic>
      <p:grpSp>
        <p:nvGrpSpPr>
          <p:cNvPr id="13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462325" y="245615"/>
            <a:ext cx="11319411" cy="1617466"/>
            <a:chOff x="1465899" y="-2284765"/>
            <a:chExt cx="6490756" cy="3078039"/>
          </a:xfrm>
        </p:grpSpPr>
        <p:sp>
          <p:nvSpPr>
            <p:cNvPr id="14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827443" y="-2284765"/>
              <a:ext cx="5902498" cy="2053717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65899" y="-2195262"/>
              <a:ext cx="6490756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000" dirty="0" err="1">
                  <a:latin typeface="+mn-lt"/>
                </a:rPr>
                <a:t>Khối</a:t>
              </a:r>
              <a:r>
                <a:rPr lang="en-US" sz="5000" dirty="0">
                  <a:latin typeface="+mn-lt"/>
                </a:rPr>
                <a:t> </a:t>
              </a:r>
              <a:r>
                <a:rPr lang="en-US" sz="5000" dirty="0" err="1">
                  <a:latin typeface="+mn-lt"/>
                </a:rPr>
                <a:t>lớp</a:t>
              </a:r>
              <a:r>
                <a:rPr lang="en-US" sz="5000" dirty="0">
                  <a:latin typeface="+mn-lt"/>
                </a:rPr>
                <a:t> </a:t>
              </a:r>
              <a:r>
                <a:rPr lang="en-US" sz="5000" dirty="0" err="1">
                  <a:latin typeface="+mn-lt"/>
                </a:rPr>
                <a:t>nào</a:t>
              </a:r>
              <a:r>
                <a:rPr lang="en-US" sz="5000" dirty="0">
                  <a:latin typeface="+mn-lt"/>
                </a:rPr>
                <a:t> </a:t>
              </a:r>
              <a:r>
                <a:rPr lang="en-US" sz="5000" dirty="0" err="1">
                  <a:latin typeface="+mn-lt"/>
                </a:rPr>
                <a:t>có</a:t>
              </a:r>
              <a:r>
                <a:rPr lang="en-US" sz="5000" dirty="0">
                  <a:latin typeface="+mn-lt"/>
                </a:rPr>
                <a:t> </a:t>
              </a:r>
              <a:r>
                <a:rPr lang="en-US" sz="5000" dirty="0" err="1">
                  <a:latin typeface="+mn-lt"/>
                </a:rPr>
                <a:t>ít</a:t>
              </a:r>
              <a:r>
                <a:rPr lang="en-US" sz="5000" dirty="0">
                  <a:latin typeface="+mn-lt"/>
                </a:rPr>
                <a:t> </a:t>
              </a:r>
              <a:r>
                <a:rPr lang="en-US" sz="5000" dirty="0" err="1">
                  <a:latin typeface="+mn-lt"/>
                </a:rPr>
                <a:t>học</a:t>
              </a:r>
              <a:r>
                <a:rPr lang="en-US" sz="5000" dirty="0">
                  <a:latin typeface="+mn-lt"/>
                </a:rPr>
                <a:t> </a:t>
              </a:r>
              <a:r>
                <a:rPr lang="en-US" sz="5000" dirty="0" err="1">
                  <a:latin typeface="+mn-lt"/>
                </a:rPr>
                <a:t>sinh</a:t>
              </a:r>
              <a:r>
                <a:rPr lang="en-US" sz="5000" dirty="0">
                  <a:latin typeface="+mn-lt"/>
                </a:rPr>
                <a:t> </a:t>
              </a:r>
              <a:r>
                <a:rPr lang="en-US" sz="5000" dirty="0" err="1">
                  <a:latin typeface="+mn-lt"/>
                </a:rPr>
                <a:t>nam</a:t>
              </a:r>
              <a:r>
                <a:rPr lang="en-US" sz="5000" dirty="0">
                  <a:latin typeface="+mn-lt"/>
                </a:rPr>
                <a:t> </a:t>
              </a:r>
              <a:r>
                <a:rPr lang="en-US" sz="5000" dirty="0" err="1">
                  <a:latin typeface="+mn-lt"/>
                </a:rPr>
                <a:t>nhất</a:t>
              </a:r>
              <a:r>
                <a:rPr lang="en-US" sz="5000" dirty="0">
                  <a:latin typeface="+mn-lt"/>
                </a:rPr>
                <a:t>?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79567" y="1447941"/>
          <a:ext cx="10049792" cy="2023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211">
                  <a:extLst>
                    <a:ext uri="{9D8B030D-6E8A-4147-A177-3AD203B41FA5}">
                      <a16:colId xmlns:a16="http://schemas.microsoft.com/office/drawing/2014/main" val="2278184410"/>
                    </a:ext>
                  </a:extLst>
                </a:gridCol>
                <a:gridCol w="2368685">
                  <a:extLst>
                    <a:ext uri="{9D8B030D-6E8A-4147-A177-3AD203B41FA5}">
                      <a16:colId xmlns:a16="http://schemas.microsoft.com/office/drawing/2014/main" val="1870687652"/>
                    </a:ext>
                  </a:extLst>
                </a:gridCol>
                <a:gridCol w="2512448">
                  <a:extLst>
                    <a:ext uri="{9D8B030D-6E8A-4147-A177-3AD203B41FA5}">
                      <a16:colId xmlns:a16="http://schemas.microsoft.com/office/drawing/2014/main" val="1846661222"/>
                    </a:ext>
                  </a:extLst>
                </a:gridCol>
                <a:gridCol w="2512448">
                  <a:extLst>
                    <a:ext uri="{9D8B030D-6E8A-4147-A177-3AD203B41FA5}">
                      <a16:colId xmlns:a16="http://schemas.microsoft.com/office/drawing/2014/main" val="2403544382"/>
                    </a:ext>
                  </a:extLst>
                </a:gridCol>
              </a:tblGrid>
              <a:tr h="67451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3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4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268218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sinh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nam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599807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Số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sinh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nữ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549965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44757" y="3288886"/>
            <a:ext cx="11319411" cy="1570434"/>
            <a:chOff x="462325" y="3432577"/>
            <a:chExt cx="11319411" cy="1570434"/>
          </a:xfrm>
        </p:grpSpPr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62325" y="3432578"/>
              <a:ext cx="11319411" cy="1570433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Bảng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thống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kê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số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học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sinh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3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khối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lớp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của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một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trường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Tiểu</a:t>
              </a:r>
              <a:r>
                <a:rPr lang="en-US" sz="3500" dirty="0">
                  <a:ln w="127000">
                    <a:solidFill>
                      <a:schemeClr val="bg1"/>
                    </a:solidFill>
                  </a:ln>
                </a:rPr>
                <a:t> </a:t>
              </a:r>
              <a:r>
                <a:rPr lang="en-US" sz="3500" dirty="0" err="1">
                  <a:ln w="127000">
                    <a:solidFill>
                      <a:schemeClr val="bg1"/>
                    </a:solidFill>
                  </a:ln>
                </a:rPr>
                <a:t>học</a:t>
              </a:r>
              <a:endParaRPr lang="en-US" sz="3500" dirty="0">
                <a:ln w="127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62325" y="3432577"/>
              <a:ext cx="11319411" cy="1570433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Bảng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thống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kê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số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học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sinh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3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khối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lớp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của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một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trường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Tiểu</a:t>
              </a:r>
              <a:r>
                <a:rPr lang="en-US" sz="35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accent5">
                      <a:lumMod val="75000"/>
                    </a:schemeClr>
                  </a:solidFill>
                </a:rPr>
                <a:t>học</a:t>
              </a:r>
              <a:endParaRPr lang="en-US" sz="35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85306" y="4584180"/>
            <a:ext cx="11421386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4000" dirty="0" err="1"/>
              <a:t>Khối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5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ít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nam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r>
              <a:rPr lang="en-US" sz="4000" dirty="0"/>
              <a:t> </a:t>
            </a:r>
            <a:r>
              <a:rPr lang="en-US" sz="4000" dirty="0" err="1"/>
              <a:t>vì</a:t>
            </a:r>
            <a:r>
              <a:rPr lang="en-US" sz="4000" dirty="0"/>
              <a:t> 121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hơn</a:t>
            </a:r>
            <a:r>
              <a:rPr lang="en-US" sz="4000" dirty="0"/>
              <a:t> 137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hơn</a:t>
            </a:r>
            <a:r>
              <a:rPr lang="en-US" sz="4000" dirty="0"/>
              <a:t> 164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khối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3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khối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4.</a:t>
            </a:r>
          </a:p>
        </p:txBody>
      </p:sp>
    </p:spTree>
    <p:extLst>
      <p:ext uri="{BB962C8B-B14F-4D97-AF65-F5344CB8AC3E}">
        <p14:creationId xmlns:p14="http://schemas.microsoft.com/office/powerpoint/2010/main" val="4250956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064" cy="6887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1286819" y="517564"/>
            <a:ext cx="6956987" cy="2968881"/>
            <a:chOff x="1913803" y="-2566001"/>
            <a:chExt cx="6490756" cy="3032252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2092232" y="-2566001"/>
              <a:ext cx="6276889" cy="1991665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913803" y="-2522285"/>
              <a:ext cx="6490756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0" dirty="0" err="1">
                  <a:latin typeface="+mn-lt"/>
                </a:rPr>
                <a:t>Cây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bắp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của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nông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trại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mình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đã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lớn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lên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rồi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cảm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ơn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các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bạn</a:t>
              </a:r>
              <a:r>
                <a:rPr lang="en-US" sz="4000" b="0" dirty="0">
                  <a:latin typeface="+mn-lt"/>
                </a:rPr>
                <a:t> </a:t>
              </a:r>
              <a:r>
                <a:rPr lang="en-US" sz="4000" b="0" dirty="0" err="1">
                  <a:latin typeface="+mn-lt"/>
                </a:rPr>
                <a:t>nhé</a:t>
              </a:r>
              <a:r>
                <a:rPr lang="en-US" sz="4000" b="0" dirty="0">
                  <a:latin typeface="+mn-lt"/>
                </a:rPr>
                <a:t>!</a:t>
              </a:r>
              <a:endParaRPr lang="en-US" sz="4000" dirty="0">
                <a:solidFill>
                  <a:srgbClr val="E77D20"/>
                </a:solidFill>
                <a:latin typeface="+mn-lt"/>
              </a:endParaRPr>
            </a:p>
          </p:txBody>
        </p:sp>
      </p:grpSp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99131" y="1018840"/>
            <a:ext cx="7201231" cy="6008364"/>
            <a:chOff x="6199131" y="1018840"/>
            <a:chExt cx="7201231" cy="60083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36" b="89602" l="4053" r="49944">
                          <a14:foregroundMark x1="40976" y1="31668" x2="41689" y2="31668"/>
                          <a14:foregroundMark x1="6454" y1="48751" x2="7205" y2="49359"/>
                          <a14:foregroundMark x1="8780" y1="61377" x2="8780" y2="61377"/>
                          <a14:foregroundMark x1="41313" y1="23160" x2="41313" y2="23160"/>
                          <a14:backgroundMark x1="35122" y1="83457" x2="32083" y2="878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" t="-2973" r="48963" b="7887"/>
            <a:stretch/>
          </p:blipFill>
          <p:spPr>
            <a:xfrm flipH="1">
              <a:off x="7654404" y="1018840"/>
              <a:ext cx="5745958" cy="600836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27" r="10562" b="43910"/>
            <a:stretch/>
          </p:blipFill>
          <p:spPr>
            <a:xfrm rot="2025211">
              <a:off x="6199131" y="1877210"/>
              <a:ext cx="4330989" cy="4645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859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r="4191"/>
          <a:stretch/>
        </p:blipFill>
        <p:spPr>
          <a:xfrm>
            <a:off x="-104504" y="0"/>
            <a:ext cx="12383590" cy="6858000"/>
          </a:xfrm>
          <a:prstGeom prst="rect">
            <a:avLst/>
          </a:prstGeom>
        </p:spPr>
      </p:pic>
      <p:pic>
        <p:nvPicPr>
          <p:cNvPr id="15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E24080AD-491A-4375-0EF0-50F38BE27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5" t="13312" r="21554" b="10650"/>
          <a:stretch/>
        </p:blipFill>
        <p:spPr>
          <a:xfrm>
            <a:off x="4210847" y="1721224"/>
            <a:ext cx="7814181" cy="5720338"/>
          </a:xfrm>
          <a:prstGeom prst="rect">
            <a:avLst/>
          </a:prstGeom>
        </p:spPr>
      </p:pic>
      <p:grpSp>
        <p:nvGrpSpPr>
          <p:cNvPr id="16" name="Nhóm 14">
            <a:extLst>
              <a:ext uri="{FF2B5EF4-FFF2-40B4-BE49-F238E27FC236}">
                <a16:creationId xmlns:a16="http://schemas.microsoft.com/office/drawing/2014/main" id="{186D5525-756D-3F5B-09AC-49D9A1F9FA85}"/>
              </a:ext>
            </a:extLst>
          </p:cNvPr>
          <p:cNvGrpSpPr/>
          <p:nvPr/>
        </p:nvGrpSpPr>
        <p:grpSpPr>
          <a:xfrm>
            <a:off x="5860844" y="5288694"/>
            <a:ext cx="4915216" cy="882861"/>
            <a:chOff x="3237546" y="1329982"/>
            <a:chExt cx="4915216" cy="882861"/>
          </a:xfrm>
        </p:grpSpPr>
        <p:sp>
          <p:nvSpPr>
            <p:cNvPr id="17" name="TextBox 47">
              <a:extLst>
                <a:ext uri="{FF2B5EF4-FFF2-40B4-BE49-F238E27FC236}">
                  <a16:creationId xmlns:a16="http://schemas.microsoft.com/office/drawing/2014/main" id="{11514643-4E34-A5A9-FDE6-B7B275DB4AA0}"/>
                </a:ext>
              </a:extLst>
            </p:cNvPr>
            <p:cNvSpPr txBox="1"/>
            <p:nvPr/>
          </p:nvSpPr>
          <p:spPr>
            <a:xfrm>
              <a:off x="3794576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Hình ảnh 13">
              <a:extLst>
                <a:ext uri="{FF2B5EF4-FFF2-40B4-BE49-F238E27FC236}">
                  <a16:creationId xmlns:a16="http://schemas.microsoft.com/office/drawing/2014/main" id="{0D463B1B-3ABD-11C2-D9CD-6A0F855D3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19" name="Nhóm 15">
            <a:extLst>
              <a:ext uri="{FF2B5EF4-FFF2-40B4-BE49-F238E27FC236}">
                <a16:creationId xmlns:a16="http://schemas.microsoft.com/office/drawing/2014/main" id="{562196CD-38AE-1A68-B151-B3C2E12CEDCB}"/>
              </a:ext>
            </a:extLst>
          </p:cNvPr>
          <p:cNvGrpSpPr/>
          <p:nvPr/>
        </p:nvGrpSpPr>
        <p:grpSpPr>
          <a:xfrm>
            <a:off x="5860844" y="3370628"/>
            <a:ext cx="4915216" cy="882861"/>
            <a:chOff x="3237546" y="1329982"/>
            <a:chExt cx="4915216" cy="882861"/>
          </a:xfrm>
        </p:grpSpPr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442F4F02-101E-EE86-8A22-15C00705B5ED}"/>
                </a:ext>
              </a:extLst>
            </p:cNvPr>
            <p:cNvSpPr txBox="1"/>
            <p:nvPr/>
          </p:nvSpPr>
          <p:spPr>
            <a:xfrm>
              <a:off x="3794576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Hình ảnh 17">
              <a:extLst>
                <a:ext uri="{FF2B5EF4-FFF2-40B4-BE49-F238E27FC236}">
                  <a16:creationId xmlns:a16="http://schemas.microsoft.com/office/drawing/2014/main" id="{281C0316-CFCC-6DD7-9FC3-3418B607D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22" name="Nhóm 18">
            <a:extLst>
              <a:ext uri="{FF2B5EF4-FFF2-40B4-BE49-F238E27FC236}">
                <a16:creationId xmlns:a16="http://schemas.microsoft.com/office/drawing/2014/main" id="{9C09D894-83A2-A80F-C17C-E9665FDB294B}"/>
              </a:ext>
            </a:extLst>
          </p:cNvPr>
          <p:cNvGrpSpPr/>
          <p:nvPr/>
        </p:nvGrpSpPr>
        <p:grpSpPr>
          <a:xfrm>
            <a:off x="5860844" y="4394211"/>
            <a:ext cx="4829797" cy="882861"/>
            <a:chOff x="3237546" y="1329982"/>
            <a:chExt cx="4829797" cy="882861"/>
          </a:xfrm>
        </p:grpSpPr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FBC5A1F8-2D44-2036-7AD5-BB27ECD42E53}"/>
                </a:ext>
              </a:extLst>
            </p:cNvPr>
            <p:cNvSpPr txBox="1"/>
            <p:nvPr/>
          </p:nvSpPr>
          <p:spPr>
            <a:xfrm>
              <a:off x="3709157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Hình ảnh 20">
              <a:extLst>
                <a:ext uri="{FF2B5EF4-FFF2-40B4-BE49-F238E27FC236}">
                  <a16:creationId xmlns:a16="http://schemas.microsoft.com/office/drawing/2014/main" id="{273F73AD-307A-0C4D-00E3-096C14194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25" name="Nhóm 21">
            <a:extLst>
              <a:ext uri="{FF2B5EF4-FFF2-40B4-BE49-F238E27FC236}">
                <a16:creationId xmlns:a16="http://schemas.microsoft.com/office/drawing/2014/main" id="{997D764A-06EA-FC54-EB23-79178493C7BB}"/>
              </a:ext>
            </a:extLst>
          </p:cNvPr>
          <p:cNvGrpSpPr/>
          <p:nvPr/>
        </p:nvGrpSpPr>
        <p:grpSpPr>
          <a:xfrm>
            <a:off x="5860844" y="2238696"/>
            <a:ext cx="4915216" cy="882861"/>
            <a:chOff x="3237546" y="1329982"/>
            <a:chExt cx="4915216" cy="882861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6FCFF10C-8139-0E14-4A1D-5A540FCFF107}"/>
                </a:ext>
              </a:extLst>
            </p:cNvPr>
            <p:cNvSpPr txBox="1"/>
            <p:nvPr/>
          </p:nvSpPr>
          <p:spPr>
            <a:xfrm>
              <a:off x="3794576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23">
              <a:extLst>
                <a:ext uri="{FF2B5EF4-FFF2-40B4-BE49-F238E27FC236}">
                  <a16:creationId xmlns:a16="http://schemas.microsoft.com/office/drawing/2014/main" id="{E6EEE333-FD13-C986-D03F-1A695A8E8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28" name="Nhóm 3">
            <a:extLst>
              <a:ext uri="{FF2B5EF4-FFF2-40B4-BE49-F238E27FC236}">
                <a16:creationId xmlns:a16="http://schemas.microsoft.com/office/drawing/2014/main" id="{F8FE6E6E-BB4F-8B1E-0100-16AC3378F992}"/>
              </a:ext>
            </a:extLst>
          </p:cNvPr>
          <p:cNvGrpSpPr/>
          <p:nvPr/>
        </p:nvGrpSpPr>
        <p:grpSpPr>
          <a:xfrm>
            <a:off x="4806491" y="62241"/>
            <a:ext cx="6622891" cy="4708981"/>
            <a:chOff x="0" y="0"/>
            <a:chExt cx="4522456" cy="4708981"/>
          </a:xfrm>
        </p:grpSpPr>
        <p:sp>
          <p:nvSpPr>
            <p:cNvPr id="29" name="Hộp Văn bản 1">
              <a:extLst>
                <a:ext uri="{FF2B5EF4-FFF2-40B4-BE49-F238E27FC236}">
                  <a16:creationId xmlns:a16="http://schemas.microsoft.com/office/drawing/2014/main" id="{ECAA970D-1699-3605-89B7-6550F38358CB}"/>
                </a:ext>
              </a:extLst>
            </p:cNvPr>
            <p:cNvSpPr txBox="1"/>
            <p:nvPr/>
          </p:nvSpPr>
          <p:spPr>
            <a:xfrm>
              <a:off x="0" y="0"/>
              <a:ext cx="4522456" cy="4708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0" b="1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rgbClr val="FE913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  <p:sp>
          <p:nvSpPr>
            <p:cNvPr id="30" name="Hộp Văn bản 2">
              <a:extLst>
                <a:ext uri="{FF2B5EF4-FFF2-40B4-BE49-F238E27FC236}">
                  <a16:creationId xmlns:a16="http://schemas.microsoft.com/office/drawing/2014/main" id="{FFB7A309-AE06-A776-2D5E-F5E1E85B709E}"/>
                </a:ext>
              </a:extLst>
            </p:cNvPr>
            <p:cNvSpPr txBox="1"/>
            <p:nvPr/>
          </p:nvSpPr>
          <p:spPr>
            <a:xfrm>
              <a:off x="0" y="0"/>
              <a:ext cx="4522456" cy="4708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6" b="89602" l="4053" r="49944">
                        <a14:foregroundMark x1="40976" y1="31668" x2="41689" y2="31668"/>
                        <a14:foregroundMark x1="6454" y1="48751" x2="7205" y2="49359"/>
                        <a14:foregroundMark x1="8780" y1="61377" x2="8780" y2="61377"/>
                        <a14:foregroundMark x1="41313" y1="23160" x2="41313" y2="23160"/>
                        <a14:backgroundMark x1="35122" y1="83457" x2="32083" y2="8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" t="-2973" r="48963" b="7887"/>
          <a:stretch/>
        </p:blipFill>
        <p:spPr>
          <a:xfrm flipH="1">
            <a:off x="-459502" y="1347831"/>
            <a:ext cx="5521932" cy="57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r="4191"/>
          <a:stretch/>
        </p:blipFill>
        <p:spPr>
          <a:xfrm>
            <a:off x="-104504" y="0"/>
            <a:ext cx="1238359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44501" y="996535"/>
            <a:ext cx="2278967" cy="26551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2873176" y="238134"/>
            <a:ext cx="2449008" cy="2853213"/>
          </a:xfrm>
          <a:prstGeom prst="rect">
            <a:avLst/>
          </a:prstGeom>
        </p:spPr>
      </p:pic>
      <p:grpSp>
        <p:nvGrpSpPr>
          <p:cNvPr id="34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2745767" y="577681"/>
            <a:ext cx="8493812" cy="3505173"/>
            <a:chOff x="4133327" y="8204395"/>
            <a:chExt cx="7210038" cy="350517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6" b="89602" l="4053" r="49944">
                        <a14:foregroundMark x1="40976" y1="31668" x2="41689" y2="31668"/>
                        <a14:foregroundMark x1="6454" y1="48751" x2="7205" y2="49359"/>
                        <a14:foregroundMark x1="8780" y1="61377" x2="8780" y2="61377"/>
                        <a14:foregroundMark x1="41313" y1="23160" x2="41313" y2="23160"/>
                        <a14:backgroundMark x1="35122" y1="83457" x2="32083" y2="8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" t="-2973" r="48963" b="7887"/>
          <a:stretch/>
        </p:blipFill>
        <p:spPr>
          <a:xfrm flipH="1">
            <a:off x="-459502" y="1347831"/>
            <a:ext cx="5521932" cy="57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00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">
            <a:extLst>
              <a:ext uri="{FF2B5EF4-FFF2-40B4-BE49-F238E27FC236}">
                <a16:creationId xmlns:a16="http://schemas.microsoft.com/office/drawing/2014/main" id="{ECBD5CC5-4741-73CA-53CB-9F78E89E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2627423" y="-2710"/>
            <a:ext cx="8376334" cy="6863419"/>
            <a:chOff x="2876479" y="2785268"/>
            <a:chExt cx="6688426" cy="2922920"/>
          </a:xfrm>
        </p:grpSpPr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85268"/>
              <a:ext cx="6688425" cy="2922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0">
                  <a:ln w="19050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2000" dirty="0">
                <a:ln w="19050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785269"/>
              <a:ext cx="6688425" cy="2922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2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050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"/>
          <a:stretch/>
        </p:blipFill>
        <p:spPr>
          <a:xfrm>
            <a:off x="1" y="0"/>
            <a:ext cx="12187646" cy="6887246"/>
          </a:xfrm>
          <a:prstGeom prst="rect">
            <a:avLst/>
          </a:prstGeom>
        </p:spPr>
      </p:pic>
      <p:grpSp>
        <p:nvGrpSpPr>
          <p:cNvPr id="14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009870" y="2551440"/>
            <a:ext cx="4797215" cy="1381473"/>
            <a:chOff x="3666356" y="4573200"/>
            <a:chExt cx="4280542" cy="1381473"/>
          </a:xfrm>
        </p:grpSpPr>
        <p:sp>
          <p:nvSpPr>
            <p:cNvPr id="15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HÁT</a:t>
              </a:r>
            </a:p>
          </p:txBody>
        </p:sp>
        <p:sp>
          <p:nvSpPr>
            <p:cNvPr id="16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HÁT</a:t>
              </a:r>
            </a:p>
          </p:txBody>
        </p:sp>
      </p:grpSp>
      <p:grpSp>
        <p:nvGrpSpPr>
          <p:cNvPr id="17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2115180" y="3925599"/>
            <a:ext cx="10152824" cy="2100195"/>
            <a:chOff x="1308040" y="1899654"/>
            <a:chExt cx="8050104" cy="2183084"/>
          </a:xfrm>
        </p:grpSpPr>
        <p:sp>
          <p:nvSpPr>
            <p:cNvPr id="18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0" y="1907257"/>
              <a:ext cx="8050104" cy="21754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CHÚ ẾCH CON</a:t>
              </a:r>
              <a:endParaRPr lang="vi-VN" sz="13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9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406854" y="1899654"/>
              <a:ext cx="7852476" cy="21754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Ú 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Ế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VN-Hole Hearted" panose="020B0A06020104020203" pitchFamily="34" charset="0"/>
                </a:rPr>
                <a:t>H 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13000" dirty="0">
                <a:ln w="28575">
                  <a:solidFill>
                    <a:srgbClr val="0070C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692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6407899504758195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59447"/>
            <a:ext cx="12192001" cy="691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">
            <a:extLst>
              <a:ext uri="{FF2B5EF4-FFF2-40B4-BE49-F238E27FC236}">
                <a16:creationId xmlns:a16="http://schemas.microsoft.com/office/drawing/2014/main" id="{ECBD5CC5-4741-73CA-53CB-9F78E89E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Nhóm 1">
            <a:extLst>
              <a:ext uri="{FF2B5EF4-FFF2-40B4-BE49-F238E27FC236}">
                <a16:creationId xmlns:a16="http://schemas.microsoft.com/office/drawing/2014/main" id="{06CC7382-E254-40EB-167B-D85C54F1248E}"/>
              </a:ext>
            </a:extLst>
          </p:cNvPr>
          <p:cNvGrpSpPr/>
          <p:nvPr/>
        </p:nvGrpSpPr>
        <p:grpSpPr>
          <a:xfrm>
            <a:off x="4012854" y="4878660"/>
            <a:ext cx="8442665" cy="3137838"/>
            <a:chOff x="2822263" y="3384894"/>
            <a:chExt cx="6796859" cy="1735100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B5EF448B-915E-7F66-D6DA-FDAC5CB4C2F3}"/>
                </a:ext>
              </a:extLst>
            </p:cNvPr>
            <p:cNvSpPr txBox="1"/>
            <p:nvPr/>
          </p:nvSpPr>
          <p:spPr>
            <a:xfrm rot="20527286">
              <a:off x="2876480" y="3384894"/>
              <a:ext cx="6688425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hành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4A16715-8206-DC37-3364-FE5D963EA6A2}"/>
                </a:ext>
              </a:extLst>
            </p:cNvPr>
            <p:cNvSpPr txBox="1"/>
            <p:nvPr/>
          </p:nvSpPr>
          <p:spPr>
            <a:xfrm rot="20527286">
              <a:off x="2822263" y="3396326"/>
              <a:ext cx="6796859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r>
                <a:rPr lang="en-US" sz="20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hành</a:t>
              </a:r>
              <a:endParaRPr lang="en-US" sz="20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577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015663"/>
            <a:chOff x="714129" y="365416"/>
            <a:chExt cx="10807317" cy="1015663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Dưới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đây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bảng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sản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phẩm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từ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chai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qua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sử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dụng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98226" y="3681230"/>
            <a:ext cx="8397089" cy="24857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500" dirty="0" err="1"/>
              <a:t>Để</a:t>
            </a:r>
            <a:r>
              <a:rPr lang="en-US" sz="3500" dirty="0"/>
              <a:t> </a:t>
            </a:r>
            <a:r>
              <a:rPr lang="en-US" sz="3500" dirty="0" err="1"/>
              <a:t>tìm</a:t>
            </a:r>
            <a:r>
              <a:rPr lang="en-US" sz="3500" dirty="0"/>
              <a:t> </a:t>
            </a:r>
            <a:r>
              <a:rPr lang="en-US" sz="3500" dirty="0" err="1"/>
              <a:t>hiểu</a:t>
            </a:r>
            <a:r>
              <a:rPr lang="en-US" sz="3500" dirty="0"/>
              <a:t> về số </a:t>
            </a:r>
            <a:r>
              <a:rPr lang="en-US" sz="3500" dirty="0" err="1"/>
              <a:t>sản</a:t>
            </a:r>
            <a:r>
              <a:rPr lang="en-US" sz="3500" dirty="0"/>
              <a:t> </a:t>
            </a:r>
            <a:r>
              <a:rPr lang="en-US" sz="3500" dirty="0" err="1"/>
              <a:t>phẩm</a:t>
            </a:r>
            <a:r>
              <a:rPr lang="en-US" sz="3500" dirty="0"/>
              <a:t> </a:t>
            </a:r>
            <a:r>
              <a:rPr lang="en-US" sz="3500" dirty="0" err="1"/>
              <a:t>mỗi</a:t>
            </a:r>
            <a:r>
              <a:rPr lang="en-US" sz="3500" dirty="0"/>
              <a:t> </a:t>
            </a:r>
            <a:r>
              <a:rPr lang="en-US" sz="3500" dirty="0" err="1"/>
              <a:t>lớp</a:t>
            </a:r>
            <a:r>
              <a:rPr lang="en-US" sz="3500" dirty="0"/>
              <a:t> </a:t>
            </a:r>
            <a:r>
              <a:rPr lang="en-US" sz="3500" dirty="0" err="1"/>
              <a:t>đã</a:t>
            </a:r>
            <a:r>
              <a:rPr lang="en-US" sz="3500" dirty="0"/>
              <a:t> </a:t>
            </a:r>
            <a:r>
              <a:rPr lang="en-US" sz="3500" dirty="0" err="1"/>
              <a:t>làm</a:t>
            </a:r>
            <a:r>
              <a:rPr lang="en-US" sz="3500" dirty="0"/>
              <a:t> </a:t>
            </a:r>
            <a:r>
              <a:rPr lang="en-US" sz="3500" dirty="0" err="1"/>
              <a:t>từ</a:t>
            </a:r>
            <a:r>
              <a:rPr lang="en-US" sz="3500" dirty="0"/>
              <a:t> </a:t>
            </a:r>
            <a:r>
              <a:rPr lang="en-US" sz="3500" dirty="0" err="1"/>
              <a:t>các</a:t>
            </a:r>
            <a:r>
              <a:rPr lang="en-US" sz="3500" dirty="0"/>
              <a:t> </a:t>
            </a:r>
            <a:r>
              <a:rPr lang="en-US" sz="3500" dirty="0" err="1"/>
              <a:t>cai</a:t>
            </a:r>
            <a:r>
              <a:rPr lang="en-US" sz="3500" dirty="0"/>
              <a:t> </a:t>
            </a:r>
            <a:r>
              <a:rPr lang="en-US" sz="3500" dirty="0" err="1"/>
              <a:t>nhựa</a:t>
            </a:r>
            <a:r>
              <a:rPr lang="en-US" sz="3500" dirty="0"/>
              <a:t> </a:t>
            </a:r>
            <a:r>
              <a:rPr lang="en-US" sz="3500" dirty="0" err="1"/>
              <a:t>đã</a:t>
            </a:r>
            <a:r>
              <a:rPr lang="en-US" sz="3500" dirty="0"/>
              <a:t> qua </a:t>
            </a:r>
            <a:r>
              <a:rPr lang="en-US" sz="3500" dirty="0" err="1"/>
              <a:t>sử</a:t>
            </a:r>
            <a:r>
              <a:rPr lang="en-US" sz="3500" dirty="0"/>
              <a:t> </a:t>
            </a:r>
            <a:r>
              <a:rPr lang="en-US" sz="3500" dirty="0" err="1"/>
              <a:t>dụng</a:t>
            </a:r>
            <a:r>
              <a:rPr lang="en-US" sz="3500" dirty="0"/>
              <a:t>, </a:t>
            </a:r>
            <a:r>
              <a:rPr lang="en-US" sz="3500" dirty="0" err="1"/>
              <a:t>người</a:t>
            </a:r>
            <a:r>
              <a:rPr lang="en-US" sz="3500" dirty="0"/>
              <a:t> ta </a:t>
            </a:r>
            <a:r>
              <a:rPr lang="en-US" sz="3500" dirty="0" err="1"/>
              <a:t>thu</a:t>
            </a:r>
            <a:r>
              <a:rPr lang="en-US" sz="3500" dirty="0"/>
              <a:t> </a:t>
            </a:r>
            <a:r>
              <a:rPr lang="en-US" sz="3500" dirty="0" err="1"/>
              <a:t>thập</a:t>
            </a:r>
            <a:r>
              <a:rPr lang="en-US" sz="3500" dirty="0"/>
              <a:t>, </a:t>
            </a:r>
            <a:r>
              <a:rPr lang="en-US" sz="3500" dirty="0" err="1"/>
              <a:t>phân</a:t>
            </a:r>
            <a:r>
              <a:rPr lang="en-US" sz="3500" dirty="0"/>
              <a:t> </a:t>
            </a:r>
            <a:r>
              <a:rPr lang="en-US" sz="3500" dirty="0" err="1"/>
              <a:t>lọa</a:t>
            </a:r>
            <a:r>
              <a:rPr lang="en-US" sz="3500" dirty="0"/>
              <a:t>, </a:t>
            </a:r>
            <a:r>
              <a:rPr lang="en-US" sz="3500" dirty="0" err="1"/>
              <a:t>kiểm</a:t>
            </a:r>
            <a:r>
              <a:rPr lang="en-US" sz="3500" dirty="0"/>
              <a:t> </a:t>
            </a:r>
            <a:r>
              <a:rPr lang="en-US" sz="3500" dirty="0" err="1"/>
              <a:t>đếm</a:t>
            </a:r>
            <a:r>
              <a:rPr lang="en-US" sz="3500" dirty="0"/>
              <a:t> </a:t>
            </a:r>
            <a:r>
              <a:rPr lang="en-US" sz="3500" dirty="0" err="1"/>
              <a:t>và</a:t>
            </a:r>
            <a:r>
              <a:rPr lang="en-US" sz="3500" dirty="0"/>
              <a:t> </a:t>
            </a:r>
            <a:r>
              <a:rPr lang="en-US" sz="3500" dirty="0" err="1"/>
              <a:t>thể</a:t>
            </a:r>
            <a:r>
              <a:rPr lang="en-US" sz="3500" dirty="0"/>
              <a:t> </a:t>
            </a:r>
            <a:r>
              <a:rPr lang="en-US" sz="3500" dirty="0" err="1"/>
              <a:t>hiện</a:t>
            </a:r>
            <a:r>
              <a:rPr lang="en-US" sz="3500" dirty="0"/>
              <a:t> qua </a:t>
            </a:r>
            <a:r>
              <a:rPr lang="en-US" sz="3500" b="1" dirty="0" err="1"/>
              <a:t>bảng</a:t>
            </a:r>
            <a:r>
              <a:rPr lang="en-US" sz="3500" b="1" dirty="0"/>
              <a:t> </a:t>
            </a:r>
            <a:r>
              <a:rPr lang="en-US" sz="3500" b="1" dirty="0" err="1"/>
              <a:t>thống</a:t>
            </a:r>
            <a:r>
              <a:rPr lang="en-US" sz="3500" b="1" dirty="0"/>
              <a:t> </a:t>
            </a:r>
            <a:r>
              <a:rPr lang="en-US" sz="3500" b="1" dirty="0" err="1"/>
              <a:t>kê</a:t>
            </a:r>
            <a:r>
              <a:rPr lang="en-US" sz="3500" b="1" dirty="0"/>
              <a:t> số </a:t>
            </a:r>
            <a:r>
              <a:rPr lang="en-US" sz="3500" b="1" dirty="0" err="1"/>
              <a:t>liệu</a:t>
            </a:r>
            <a:r>
              <a:rPr lang="en-US" sz="3500" b="1" dirty="0"/>
              <a:t> </a:t>
            </a:r>
            <a:r>
              <a:rPr lang="en-US" sz="3500" dirty="0" err="1"/>
              <a:t>trên</a:t>
            </a:r>
            <a:r>
              <a:rPr lang="en-US" sz="35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68" y="1364737"/>
            <a:ext cx="7735848" cy="18459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6" b="89602" l="4053" r="49944">
                        <a14:foregroundMark x1="40976" y1="31668" x2="41689" y2="31668"/>
                        <a14:foregroundMark x1="6454" y1="48751" x2="7205" y2="49359"/>
                        <a14:foregroundMark x1="8780" y1="61377" x2="8780" y2="61377"/>
                        <a14:foregroundMark x1="41313" y1="23160" x2="41313" y2="23160"/>
                        <a14:backgroundMark x1="35122" y1="83457" x2="32083" y2="8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" t="-2973" r="48963" b="7887"/>
          <a:stretch/>
        </p:blipFill>
        <p:spPr>
          <a:xfrm>
            <a:off x="-816740" y="2434005"/>
            <a:ext cx="4326108" cy="45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6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8" name="Group 7"/>
          <p:cNvGrpSpPr/>
          <p:nvPr/>
        </p:nvGrpSpPr>
        <p:grpSpPr>
          <a:xfrm>
            <a:off x="687998" y="305841"/>
            <a:ext cx="10807317" cy="1015663"/>
            <a:chOff x="714129" y="365416"/>
            <a:chExt cx="10807317" cy="1015663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90" y="365416"/>
              <a:ext cx="1003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Dưới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đây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bảng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thống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kê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số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sản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phẩm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lớp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làm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từ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các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chai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đã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qua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sử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tx2">
                      <a:lumMod val="75000"/>
                    </a:schemeClr>
                  </a:solidFill>
                </a:rPr>
                <a:t>dụng</a:t>
              </a:r>
              <a:r>
                <a:rPr lang="en-US" sz="3000" b="1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vi-VN" sz="3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68" y="1364737"/>
            <a:ext cx="7735848" cy="18459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37658" y="3296580"/>
            <a:ext cx="7406412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+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kê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cột</a:t>
            </a:r>
            <a:r>
              <a:rPr lang="en-US" sz="2800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37659" y="4198775"/>
            <a:ext cx="7406412" cy="1055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+ </a:t>
            </a:r>
            <a:r>
              <a:rPr lang="en-US" sz="2800" dirty="0" err="1"/>
              <a:t>Từ</a:t>
            </a:r>
            <a:r>
              <a:rPr lang="en-US" sz="2800" dirty="0"/>
              <a:t> chai </a:t>
            </a:r>
            <a:r>
              <a:rPr lang="en-US" sz="2800" dirty="0" err="1"/>
              <a:t>nhựa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qua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,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8484461" y="3309389"/>
            <a:ext cx="3072538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Gồm</a:t>
            </a:r>
            <a:r>
              <a:rPr lang="en-US" sz="2800" dirty="0"/>
              <a:t> 3 </a:t>
            </a:r>
            <a:r>
              <a:rPr lang="en-US" sz="2800" dirty="0" err="1"/>
              <a:t>hàng</a:t>
            </a:r>
            <a:r>
              <a:rPr lang="en-US" sz="2800" dirty="0"/>
              <a:t>, 4 </a:t>
            </a:r>
            <a:r>
              <a:rPr lang="en-US" sz="2800" dirty="0" err="1"/>
              <a:t>cột</a:t>
            </a:r>
            <a:r>
              <a:rPr lang="en-US" sz="2800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8427308" y="4211584"/>
            <a:ext cx="3129691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2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87998" y="5561097"/>
            <a:ext cx="7356072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+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8484461" y="5567924"/>
            <a:ext cx="3072538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4874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2048</Words>
  <Application>Microsoft Office PowerPoint</Application>
  <PresentationFormat>Widescreen</PresentationFormat>
  <Paragraphs>318</Paragraphs>
  <Slides>35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LNTH-LuoLuoNotangYuanTi 1</vt:lpstr>
      <vt:lpstr>Arial</vt:lpstr>
      <vt:lpstr>Calibri</vt:lpstr>
      <vt:lpstr>Calibri Light</vt:lpstr>
      <vt:lpstr>Lato Regular</vt:lpstr>
      <vt:lpstr>LNTH-Hoa Nho LNTH</vt:lpstr>
      <vt:lpstr>SVN-Hole Hearted</vt:lpstr>
      <vt:lpstr>SVN-Poky's</vt:lpstr>
      <vt:lpstr>UTM Cookies</vt:lpstr>
      <vt:lpstr>UTM Duepuntozero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NGOC HONG HANH</dc:creator>
  <cp:lastModifiedBy>NGUYEN PHAM ANH THU</cp:lastModifiedBy>
  <cp:revision>25</cp:revision>
  <dcterms:created xsi:type="dcterms:W3CDTF">2022-12-14T06:13:10Z</dcterms:created>
  <dcterms:modified xsi:type="dcterms:W3CDTF">2023-01-09T05:04:14Z</dcterms:modified>
</cp:coreProperties>
</file>